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9" r:id="rId6"/>
    <p:sldId id="281" r:id="rId7"/>
    <p:sldId id="263" r:id="rId8"/>
    <p:sldId id="280" r:id="rId9"/>
    <p:sldId id="267" r:id="rId10"/>
    <p:sldId id="271" r:id="rId11"/>
    <p:sldId id="286" r:id="rId12"/>
    <p:sldId id="284" r:id="rId13"/>
    <p:sldId id="285" r:id="rId14"/>
    <p:sldId id="278" r:id="rId15"/>
    <p:sldId id="265" r:id="rId16"/>
    <p:sldId id="277" r:id="rId17"/>
    <p:sldId id="279" r:id="rId18"/>
    <p:sldId id="266" r:id="rId19"/>
    <p:sldId id="258" r:id="rId20"/>
    <p:sldId id="274" r:id="rId21"/>
    <p:sldId id="287" r:id="rId22"/>
    <p:sldId id="282" r:id="rId23"/>
    <p:sldId id="268" r:id="rId24"/>
    <p:sldId id="276" r:id="rId25"/>
    <p:sldId id="273" r:id="rId26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5D3D4"/>
    <a:srgbClr val="EB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60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13E383-C2F6-40CB-B0F5-30BCA07D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BD14130-2855-D5B2-CF7D-2269FF41C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767C762-92F7-7C03-DD0F-4F3004EE6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971DDC-F63B-6B2B-9E13-0223B81D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062C5D-591B-E9F5-27AC-EF7B25BD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30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7FDFD1-363C-4097-84A1-8B314DDC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421CC2-B31F-7667-BC19-572BEC854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936677-427C-1E62-DE9E-E12D128D4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45A263-6674-D8F0-FAFF-BBBB39DE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610765-7B24-C1F6-4F92-A339D033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321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68A72-E9C0-ED3E-47A8-B59D8051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C2E1723-2645-866E-1C35-8739B45E6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9BC78FA-AE45-9CCD-8F99-147DE97E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7187547-7D28-659B-939E-F16714C2B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0E03B83-3763-C944-3EBA-1036C334B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041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1A535-C5BD-242F-42E1-22433D7A9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3CECF5-2A95-74C5-2761-ACB4AC328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A83D27-35C4-F7F1-2F27-E0BA441CE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B3C344C-B9E7-70CF-E868-21DA1454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BBF928F-9379-0CF8-FF4F-5EF730F03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C8494A4-DB61-1D01-6873-23FDCB094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224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38E1A0E-CFE3-D1BC-D1FA-4CFF27CF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3677C8-B53E-E9ED-195F-62734F8BB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4CAF557-4E25-4035-C9B9-544E1F7ED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DCCE198-5A0A-6DA9-66F4-22FCB80051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0E4790B-AE53-96B9-F709-02C41B9C6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B9CB1E6-A68E-12EA-35B6-5C9773A1D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52246F6-08E8-D6B7-74F8-4B5ABB375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8C8865B-1FD9-C4DE-E9AE-EBF93726E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505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43CCEF-47BF-B9AF-E129-CDFBE326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9678F9E-741C-1AA3-F16A-B675E1352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A8FE860-74BB-19AC-5EB2-F7CAC6743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18DB9E5-42A9-9880-DC3E-C3DF3C954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273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7D2C277-6385-D747-B9E1-76B31F87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6848026-DBC6-FABA-3623-FD1E8D40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186CF61-B311-1047-D86D-AB809982D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84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5EF80-CADC-37D3-ACC3-0C327B3A4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3C1639-EFA8-8851-4DA6-51870CA7A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BEF4D8-6DA6-53AA-31CE-688952468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A166F5-DAF4-71A5-F13F-6DD7F0D36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19FBB4E-EB2C-A778-2095-7D6AE7D14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15FC35-A8C7-BBAD-EE8B-DF489432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56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358FE7-5A03-948F-607A-357137662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EDB7993-2CD7-A8D0-4DF1-15ADB542A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B4347A-8340-DB04-CCB2-90DBB5999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0B76D84-095B-6064-6152-67DCB0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CD531A1-0F1A-AE7B-4979-4290D1D0D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01E43F2-26F4-5469-6251-E257E764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18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34C5CF-077B-46E8-2862-47769DCCF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359551D-0006-7D91-C007-B8B0F64B85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61ECE51-C896-8D68-3B77-D1E7F9E4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094A70-0127-8D8C-F85C-9CEBA151A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971685-A6F5-9DC2-75D5-B21F5C9A1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0066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B865789-81BE-C2E9-E0F2-7F38788D11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6E3D41A-C5DE-76BC-02FD-1C9DD10CD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6D42CA-47B4-999E-58EA-46D43AC99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7095E32-0776-9516-ACD8-99EEE0C9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D53091-28E3-163E-DFCA-D5C44DE8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21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385A251-5911-F3AE-B7FE-A235ED80A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2AB3528-8300-ECC5-713D-7B92E753E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2550AC-7E03-623E-7DD9-A806837A77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9237C-53FD-49EC-B3ED-4BE03AC18B12}" type="datetimeFigureOut">
              <a:rPr lang="it-IT" smtClean="0"/>
              <a:t>14/10/2025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2697F3-7822-B327-8C0F-9A2CE90DE5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045188-29EB-6ACD-9DEF-226D37FED4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2042D-14C7-4511-B984-30B1C41952B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15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9140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23850" y="4401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 descr="Immagine che contiene interno, muro, interior design, Pavimentazione&#10;&#10;Il contenuto generato dall'IA potrebbe non essere corretto.">
            <a:extLst>
              <a:ext uri="{FF2B5EF4-FFF2-40B4-BE49-F238E27FC236}">
                <a16:creationId xmlns:a16="http://schemas.microsoft.com/office/drawing/2014/main" id="{8D45EB0C-F2A4-9BE7-8357-E45ADF244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70" y="779042"/>
            <a:ext cx="7484862" cy="5638800"/>
          </a:xfrm>
          <a:prstGeom prst="rect">
            <a:avLst/>
          </a:prstGeom>
        </p:spPr>
      </p:pic>
      <p:pic>
        <p:nvPicPr>
          <p:cNvPr id="17" name="Immagine 16" descr="Immagine che contiene Elementi grafici, logo, grafica, Carattere&#10;&#10;Il contenuto generato dall'IA potrebbe non essere corretto.">
            <a:extLst>
              <a:ext uri="{FF2B5EF4-FFF2-40B4-BE49-F238E27FC236}">
                <a16:creationId xmlns:a16="http://schemas.microsoft.com/office/drawing/2014/main" id="{EDADAC33-C97A-D682-30D2-CB86600820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684" y="0"/>
            <a:ext cx="1428274" cy="202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1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Напольный гидроблок с подвесным креслом пациента </a:t>
            </a:r>
            <a:endParaRPr lang="it-IT" sz="1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az-Cyrl-AZ" sz="1600" b="1" dirty="0">
                <a:solidFill>
                  <a:schemeClr val="bg1"/>
                </a:solidFill>
              </a:rPr>
              <a:t>не требует обязательной фиксации</a:t>
            </a:r>
            <a:endParaRPr lang="it-IT" sz="1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- Благодаря отсутствию занимаемого креслом места на полу, полная доступность к рабочей зоне позволяет адаптироваться к любому режиму работы, как стоя, так и сидя, в одиночку или вдвоем, из положения «9» или «2» часов.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Спинка бесшовная ( что обеспечивает наилучшую дезинфекцию) анатомическая STANDARD с поддержкой в области поясничной зоны ,  и УЛЬТРАШИРОКАЯ СПИНКА, анатомическая с поддержкой в области поясничной зоны из материала с эффектом памяти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Спинка кресла имеет возможность автоматической регулировки по высоте (запатентованная система) . Перемещение на 110 мм.(*optional )</a:t>
            </a:r>
            <a:endParaRPr lang="en-US" sz="1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</a:rPr>
              <a:t>Подголовник движется в 2 направлениях , выполнен из нержавеющей стали </a:t>
            </a:r>
            <a:endParaRPr lang="it-IT" sz="1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az-Cyrl-AZ" sz="1600" b="1" dirty="0">
                <a:solidFill>
                  <a:schemeClr val="bg1">
                    <a:lumMod val="85000"/>
                  </a:schemeClr>
                </a:solidFill>
              </a:rPr>
              <a:t>грузоподъемность около 200 кг </a:t>
            </a:r>
            <a:endParaRPr lang="it-IT" sz="1600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>
                    <a:lumMod val="85000"/>
                  </a:schemeClr>
                </a:solidFill>
              </a:rPr>
              <a:t>Съемная защитная оболочка под ногами </a:t>
            </a:r>
            <a:endParaRPr lang="it-IT" sz="1600" b="1" dirty="0">
              <a:solidFill>
                <a:schemeClr val="bg1">
                  <a:lumMod val="85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az-Cyrl-AZ" sz="1600" b="1" dirty="0">
                <a:solidFill>
                  <a:schemeClr val="bg1">
                    <a:lumMod val="85000"/>
                  </a:schemeClr>
                </a:solidFill>
              </a:rPr>
              <a:t>Пластик для медицинского применения </a:t>
            </a:r>
            <a:r>
              <a:rPr lang="en-US" sz="1600" b="1" dirty="0">
                <a:solidFill>
                  <a:schemeClr val="bg1">
                    <a:lumMod val="85000"/>
                  </a:schemeClr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sz="1600" b="1" dirty="0">
                <a:solidFill>
                  <a:schemeClr val="bg1">
                    <a:lumMod val="85000"/>
                  </a:schemeClr>
                </a:solidFill>
              </a:rPr>
              <a:t>СИСТЕМА БЕЗОПАСНОСТИ - защита от повреждений при автоматическом опускании кресла</a:t>
            </a:r>
            <a:endParaRPr lang="en-US" sz="16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 </a:t>
            </a:r>
            <a:r>
              <a:rPr lang="it-IT" b="1" dirty="0"/>
              <a:t> </a:t>
            </a:r>
            <a:endParaRPr lang="az-Cyrl-AZ" b="1" dirty="0"/>
          </a:p>
        </p:txBody>
      </p:sp>
      <p:pic>
        <p:nvPicPr>
          <p:cNvPr id="26" name="Immagine 25" descr="Immagine che contiene schizzo, automobile&#10;&#10;Il contenuto generato dall'IA potrebbe non essere corretto.">
            <a:extLst>
              <a:ext uri="{FF2B5EF4-FFF2-40B4-BE49-F238E27FC236}">
                <a16:creationId xmlns:a16="http://schemas.microsoft.com/office/drawing/2014/main" id="{A74D05C1-9967-675E-3D3D-41E5027D8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5" y="4891475"/>
            <a:ext cx="3915403" cy="132242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F945172C-45B7-0AE9-1C5D-59C19D4C1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802" y="4516058"/>
            <a:ext cx="1106875" cy="1762241"/>
          </a:xfrm>
          <a:prstGeom prst="rect">
            <a:avLst/>
          </a:prstGeom>
        </p:spPr>
      </p:pic>
      <p:pic>
        <p:nvPicPr>
          <p:cNvPr id="32" name="Immagine 31" descr="Immagine che contiene stoviglie&#10;&#10;Il contenuto generato dall'IA potrebbe non essere corretto.">
            <a:extLst>
              <a:ext uri="{FF2B5EF4-FFF2-40B4-BE49-F238E27FC236}">
                <a16:creationId xmlns:a16="http://schemas.microsoft.com/office/drawing/2014/main" id="{399C092A-D6A5-A1E1-7234-5DB08B623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485" y="4516059"/>
            <a:ext cx="1402744" cy="1762241"/>
          </a:xfrm>
          <a:prstGeom prst="rect">
            <a:avLst/>
          </a:prstGeom>
        </p:spPr>
      </p:pic>
      <p:pic>
        <p:nvPicPr>
          <p:cNvPr id="34" name="Immagine 33" descr="Immagine che contiene design, vaso, interno, muro&#10;&#10;Il contenuto generato dall'IA potrebbe non essere corretto.">
            <a:extLst>
              <a:ext uri="{FF2B5EF4-FFF2-40B4-BE49-F238E27FC236}">
                <a16:creationId xmlns:a16="http://schemas.microsoft.com/office/drawing/2014/main" id="{67357842-7304-B5A5-EEBA-30D8AAA8B5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1" y="708656"/>
            <a:ext cx="2632323" cy="3948484"/>
          </a:xfrm>
          <a:prstGeom prst="rect">
            <a:avLst/>
          </a:prstGeom>
        </p:spPr>
      </p:pic>
      <p:pic>
        <p:nvPicPr>
          <p:cNvPr id="36" name="Immagine 35" descr="Immagine che contiene Rubinetterie, bagno, lavandino, interno&#10;&#10;Il contenuto generato dall'IA potrebbe non essere corretto.">
            <a:extLst>
              <a:ext uri="{FF2B5EF4-FFF2-40B4-BE49-F238E27FC236}">
                <a16:creationId xmlns:a16="http://schemas.microsoft.com/office/drawing/2014/main" id="{7476CB78-2338-D9BF-C63B-57CA57D680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694" y="1992048"/>
            <a:ext cx="3057503" cy="2038335"/>
          </a:xfrm>
          <a:prstGeom prst="rect">
            <a:avLst/>
          </a:prstGeom>
        </p:spPr>
      </p:pic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7A7C58E2-4426-3E74-49DE-6278F8F7F2E1}"/>
              </a:ext>
            </a:extLst>
          </p:cNvPr>
          <p:cNvCxnSpPr>
            <a:cxnSpLocks/>
          </p:cNvCxnSpPr>
          <p:nvPr/>
        </p:nvCxnSpPr>
        <p:spPr>
          <a:xfrm>
            <a:off x="4099589" y="2780060"/>
            <a:ext cx="473351" cy="64894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rco 20">
            <a:extLst>
              <a:ext uri="{FF2B5EF4-FFF2-40B4-BE49-F238E27FC236}">
                <a16:creationId xmlns:a16="http://schemas.microsoft.com/office/drawing/2014/main" id="{9AB7AB21-E734-A689-7AE5-824D22608638}"/>
              </a:ext>
            </a:extLst>
          </p:cNvPr>
          <p:cNvSpPr/>
          <p:nvPr/>
        </p:nvSpPr>
        <p:spPr>
          <a:xfrm>
            <a:off x="3677970" y="2426684"/>
            <a:ext cx="1210042" cy="1068355"/>
          </a:xfrm>
          <a:prstGeom prst="arc">
            <a:avLst/>
          </a:prstGeom>
          <a:ln w="571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994350" y="3521308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E849D9EB-C1BD-16A7-C5BB-B54F1BA72ACC}"/>
              </a:ext>
            </a:extLst>
          </p:cNvPr>
          <p:cNvSpPr/>
          <p:nvPr/>
        </p:nvSpPr>
        <p:spPr>
          <a:xfrm>
            <a:off x="1906710" y="2658482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2885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Напольный гидроблок с подвесным креслом пациента </a:t>
            </a:r>
          </a:p>
          <a:p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не требует обязательной фиксации</a:t>
            </a:r>
            <a:endParaRPr lang="it-IT" sz="16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 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Благодаря отсутствию занимаемого креслом места на полу, полная доступность к рабочей зоне позволяет адаптироваться к любому режиму работы, как стоя, так и сидя, в одиночку или вдвоем, из положения «9» или «2» часов.</a:t>
            </a: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Спинка бесшовная ( что обеспечивает наилучшую дезинфекцию) анатомическая STANDARD с поддержкой в области поясничной зоны ,  </a:t>
            </a:r>
            <a:endParaRPr lang="it-IT" sz="16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 . </a:t>
            </a:r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Перемещение на 110 мм.(*optional )</a:t>
            </a:r>
            <a:endParaRPr lang="it-IT" sz="1600" b="1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Подголовник движется в 2 направлениях , выполнен из нержавеющей стали </a:t>
            </a: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Грузоподъемность около 200 кг </a:t>
            </a:r>
          </a:p>
          <a:p>
            <a:r>
              <a:rPr lang="it-IT" sz="1600" b="1" dirty="0">
                <a:solidFill>
                  <a:srgbClr val="FFFFFF"/>
                </a:solidFill>
              </a:rPr>
              <a:t>- </a:t>
            </a:r>
            <a:r>
              <a:rPr lang="ru-RU" sz="1600" b="1" dirty="0">
                <a:solidFill>
                  <a:srgbClr val="FFFFFF"/>
                </a:solidFill>
              </a:rPr>
              <a:t>Съемная защитная оболочка под ногами </a:t>
            </a: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Пластик для медицинского применения  </a:t>
            </a:r>
          </a:p>
          <a:p>
            <a:r>
              <a:rPr lang="it-IT" sz="1600" b="1" dirty="0">
                <a:solidFill>
                  <a:schemeClr val="bg1">
                    <a:lumMod val="7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75000"/>
                  </a:schemeClr>
                </a:solidFill>
              </a:rPr>
              <a:t>СИСТЕМА БЕЗОПАСНОСТИ - защита от повреждений при автоматическом опускании кресла</a:t>
            </a:r>
          </a:p>
          <a:p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 </a:t>
            </a:r>
            <a:r>
              <a:rPr lang="it-IT" b="1" dirty="0"/>
              <a:t>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F9F04FC-50A2-3630-BE53-4E75F813F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256" y="5135962"/>
            <a:ext cx="5541744" cy="116443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EE571C6-3520-B3F4-5755-FC6F9A27C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02" y="716280"/>
            <a:ext cx="4810133" cy="4354705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4007291" y="3999649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24424BD0-4600-F68B-3D30-4FC9E55976AE}"/>
              </a:ext>
            </a:extLst>
          </p:cNvPr>
          <p:cNvCxnSpPr>
            <a:cxnSpLocks/>
            <a:stCxn id="11" idx="3"/>
          </p:cNvCxnSpPr>
          <p:nvPr/>
        </p:nvCxnSpPr>
        <p:spPr>
          <a:xfrm flipH="1">
            <a:off x="2264832" y="4190125"/>
            <a:ext cx="1774342" cy="15296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BBA8E74-A610-545F-C022-1E134C1C91DC}"/>
              </a:ext>
            </a:extLst>
          </p:cNvPr>
          <p:cNvCxnSpPr>
            <a:cxnSpLocks/>
          </p:cNvCxnSpPr>
          <p:nvPr/>
        </p:nvCxnSpPr>
        <p:spPr>
          <a:xfrm>
            <a:off x="4160369" y="4111227"/>
            <a:ext cx="976670" cy="18196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52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6743700" y="0"/>
            <a:ext cx="54483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Напольный гидроблок с подвесным креслом пациента </a:t>
            </a:r>
          </a:p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не требует обязательной фиксации</a:t>
            </a: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Благодаря отсутствию занимаемого креслом места на полу, полная доступность к рабочей зоне позволяет адаптироваться к любому режиму работы, как стоя, так и сидя, в одиночку или вдвоем, из положения «9» или «2» часов.</a:t>
            </a:r>
            <a:endParaRPr lang="it-IT" sz="16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Спинка бесшовная ( что обеспечивает наилучшую дезинфекцию) анатомическая STANDARD с поддержкой в области поясничной зоны ,  </a:t>
            </a:r>
            <a:endParaRPr lang="it-IT" sz="16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УЛЬТРАШИРОКАЯ СПИНКА, анатомическая с поддержкой в области поясничной зоны из материала с эффектом памяти</a:t>
            </a:r>
          </a:p>
          <a:p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Спинка кресла имеет возможность автоматической регулировки по высоте (запатентованная система) . </a:t>
            </a:r>
            <a:endParaRPr lang="it-IT" sz="1600" b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Перемещение на 110 мм.(*optional )</a:t>
            </a: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Подголовник движется в 2 направлениях , выполнен из нержавеющей стали </a:t>
            </a: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грузоподъемность около 200 кг </a:t>
            </a: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Съемная защитная оболочка под ногами </a:t>
            </a:r>
          </a:p>
          <a:p>
            <a:r>
              <a:rPr lang="it-IT" sz="1600" b="1" dirty="0">
                <a:solidFill>
                  <a:schemeClr val="bg1">
                    <a:lumMod val="6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1">
                    <a:lumMod val="65000"/>
                  </a:schemeClr>
                </a:solidFill>
              </a:rPr>
              <a:t>Пластик для медицинского применения  </a:t>
            </a:r>
          </a:p>
          <a:p>
            <a:r>
              <a:rPr lang="it-IT" sz="1600" b="1" dirty="0">
                <a:solidFill>
                  <a:srgbClr val="FFFFFF"/>
                </a:solidFill>
              </a:rPr>
              <a:t>- </a:t>
            </a:r>
            <a:r>
              <a:rPr lang="ru-RU" sz="1600" b="1" dirty="0">
                <a:solidFill>
                  <a:srgbClr val="FFFFFF"/>
                </a:solidFill>
              </a:rPr>
              <a:t>СИСТЕМА БЕЗОПАСНОСТИ - защита от повреждений при автоматическом опускании кресла</a:t>
            </a:r>
            <a:r>
              <a:rPr lang="en-US" sz="1600" b="1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КРЕСЛО </a:t>
            </a:r>
            <a:r>
              <a:rPr lang="it-IT" b="1" dirty="0"/>
              <a:t> </a:t>
            </a:r>
            <a:endParaRPr lang="az-Cyrl-AZ" b="1" dirty="0"/>
          </a:p>
        </p:txBody>
      </p:sp>
      <p:pic>
        <p:nvPicPr>
          <p:cNvPr id="13" name="Immagine 12" descr="Immagine che contiene interno, muro, Attrezzature mediche, Strumento scientifico&#10;&#10;Il contenuto generato dall'IA potrebbe non essere corretto.">
            <a:extLst>
              <a:ext uri="{FF2B5EF4-FFF2-40B4-BE49-F238E27FC236}">
                <a16:creationId xmlns:a16="http://schemas.microsoft.com/office/drawing/2014/main" id="{8CF7F573-C707-6A06-DDFD-424A2F3B18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3" t="6702" r="17747" b="4495"/>
          <a:stretch/>
        </p:blipFill>
        <p:spPr>
          <a:xfrm>
            <a:off x="367162" y="716280"/>
            <a:ext cx="5728838" cy="5189065"/>
          </a:xfrm>
          <a:prstGeom prst="rect">
            <a:avLst/>
          </a:prstGeom>
        </p:spPr>
      </p:pic>
      <p:sp>
        <p:nvSpPr>
          <p:cNvPr id="11" name="Ovale 10">
            <a:extLst>
              <a:ext uri="{FF2B5EF4-FFF2-40B4-BE49-F238E27FC236}">
                <a16:creationId xmlns:a16="http://schemas.microsoft.com/office/drawing/2014/main" id="{8FACEC7D-15A1-0701-84A4-21701BADE2A3}"/>
              </a:ext>
            </a:extLst>
          </p:cNvPr>
          <p:cNvSpPr/>
          <p:nvPr/>
        </p:nvSpPr>
        <p:spPr>
          <a:xfrm>
            <a:off x="2330504" y="5170223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BA173178-F6CA-048E-C4B2-063461574B03}"/>
              </a:ext>
            </a:extLst>
          </p:cNvPr>
          <p:cNvSpPr/>
          <p:nvPr/>
        </p:nvSpPr>
        <p:spPr>
          <a:xfrm>
            <a:off x="2112790" y="3646454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68FF9336-0A5A-987E-9842-BC07CF458469}"/>
              </a:ext>
            </a:extLst>
          </p:cNvPr>
          <p:cNvSpPr/>
          <p:nvPr/>
        </p:nvSpPr>
        <p:spPr>
          <a:xfrm>
            <a:off x="1441814" y="3869611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2460A310-9201-88C9-C1C9-4CB15B62DA4C}"/>
              </a:ext>
            </a:extLst>
          </p:cNvPr>
          <p:cNvSpPr/>
          <p:nvPr/>
        </p:nvSpPr>
        <p:spPr>
          <a:xfrm>
            <a:off x="2711814" y="5058645"/>
            <a:ext cx="217714" cy="22315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244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- Обновленный гидроблок стал ещё более функциональным. Для каждого отсека (система водного контура установки, электрической системы, систем аспирации и дезинфекции) предусмотрен отдельный доступ. </a:t>
            </a:r>
            <a:endParaRPr lang="it-I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</a:rPr>
              <a:t>Его легко осмотреть не только техникам, но и стоматологам, так как внутреннее пространство стало более эргономичным и просторным</a:t>
            </a:r>
            <a:r>
              <a:rPr lang="en-US" b="1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rgbClr val="FFFFFF"/>
                </a:solidFill>
              </a:rPr>
              <a:t>АВТОМАТИЧЕСКОЕ ОТКРЫВАНИЕ ГИДРОБЛОКА </a:t>
            </a:r>
            <a:r>
              <a:rPr lang="it-IT" b="1" dirty="0">
                <a:solidFill>
                  <a:srgbClr val="FFFFFF"/>
                </a:solidFill>
              </a:rPr>
              <a:t>: </a:t>
            </a:r>
            <a:r>
              <a:rPr lang="ru-RU" b="1" dirty="0">
                <a:solidFill>
                  <a:srgbClr val="FFFFFF"/>
                </a:solidFill>
              </a:rPr>
              <a:t>Крышка  открывается при нажатии на сенсорную кнопку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687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B54A019-53CA-9E03-0D1E-4CB972480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59" y="1285038"/>
            <a:ext cx="6232288" cy="4150562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F7DD7E54-6F18-33CA-E677-115A538065C2}"/>
              </a:ext>
            </a:extLst>
          </p:cNvPr>
          <p:cNvSpPr/>
          <p:nvPr/>
        </p:nvSpPr>
        <p:spPr>
          <a:xfrm>
            <a:off x="4468064" y="340491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D2B5A698-2AB9-401D-6DF3-411AD4928AE1}"/>
              </a:ext>
            </a:extLst>
          </p:cNvPr>
          <p:cNvSpPr/>
          <p:nvPr/>
        </p:nvSpPr>
        <p:spPr>
          <a:xfrm>
            <a:off x="2924448" y="423894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EA812B39-C1DD-0FE7-70F3-FBA43B646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259" y="4536362"/>
            <a:ext cx="2694666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-Передовая технологическая система, позволяющая установить микроскоп или рентгеновский аппарат с беспроводным карманным пультом управления на стоматологическом кресле без необходимости установки дополнительных точек крепления</a:t>
            </a:r>
          </a:p>
          <a:p>
            <a:r>
              <a:rPr lang="ru-RU" b="1" dirty="0">
                <a:solidFill>
                  <a:schemeClr val="bg1"/>
                </a:solidFill>
              </a:rPr>
              <a:t>-  5 осевой держатель для монитора , что позволяет оптимально разместить монитор удобно для работы или обзора пациента</a:t>
            </a:r>
            <a:r>
              <a:rPr lang="it-IT" b="1" dirty="0">
                <a:solidFill>
                  <a:schemeClr val="bg1">
                    <a:lumMod val="65000"/>
                  </a:schemeClr>
                </a:solidFill>
              </a:rPr>
              <a:t>.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68758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 descr="Immagine che contiene Attrezzature mediche, Strumento scientifico, macchina, assistenza sanitaria&#10;&#10;Il contenuto generato dall'IA potrebbe non essere corretto.">
            <a:extLst>
              <a:ext uri="{FF2B5EF4-FFF2-40B4-BE49-F238E27FC236}">
                <a16:creationId xmlns:a16="http://schemas.microsoft.com/office/drawing/2014/main" id="{1BAB96EB-B589-AF3D-20F5-1C90C36E6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3" y="1142808"/>
            <a:ext cx="3984427" cy="2476692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F7DD7E54-6F18-33CA-E677-115A538065C2}"/>
              </a:ext>
            </a:extLst>
          </p:cNvPr>
          <p:cNvSpPr/>
          <p:nvPr/>
        </p:nvSpPr>
        <p:spPr>
          <a:xfrm>
            <a:off x="1442812" y="2111594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D2B5A698-2AB9-401D-6DF3-411AD4928AE1}"/>
              </a:ext>
            </a:extLst>
          </p:cNvPr>
          <p:cNvSpPr/>
          <p:nvPr/>
        </p:nvSpPr>
        <p:spPr>
          <a:xfrm>
            <a:off x="2447343" y="1819023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Immagine che contiene lavandino, sedia, interno, muro&#10;&#10;Il contenuto generato dall'IA potrebbe non essere corretto.">
            <a:extLst>
              <a:ext uri="{FF2B5EF4-FFF2-40B4-BE49-F238E27FC236}">
                <a16:creationId xmlns:a16="http://schemas.microsoft.com/office/drawing/2014/main" id="{4B8B274A-D12C-7FE5-D3B7-2C1879C0D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914" y="3619500"/>
            <a:ext cx="3796896" cy="253126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A03986FF-15BA-AE9C-3F72-8C1593006C8F}"/>
              </a:ext>
            </a:extLst>
          </p:cNvPr>
          <p:cNvSpPr/>
          <p:nvPr/>
        </p:nvSpPr>
        <p:spPr>
          <a:xfrm>
            <a:off x="3313250" y="4171864"/>
            <a:ext cx="195943" cy="223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2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ТРЕТИЙ АСПИРАЦИОННЫЙ ШЛАНГ</a:t>
            </a:r>
          </a:p>
          <a:p>
            <a:r>
              <a:rPr lang="it-IT" b="1" dirty="0"/>
              <a:t>- </a:t>
            </a:r>
            <a:r>
              <a:rPr lang="ru-RU" b="1" dirty="0"/>
              <a:t>Абсолютная новинка для стоматологических установок — третий аспирационный шланг для принудительной аспирации паров седативных препаратов. Это очень полезное дополнение для тех, кто проводит хирургические процедуры под наркозом</a:t>
            </a:r>
          </a:p>
          <a:p>
            <a:endParaRPr lang="en-US" b="1" dirty="0"/>
          </a:p>
          <a:p>
            <a:r>
              <a:rPr lang="en-US" b="1" dirty="0"/>
              <a:t>- </a:t>
            </a:r>
            <a:r>
              <a:rPr lang="ru-RU" b="1" dirty="0"/>
              <a:t>Аспирационные шланги разделены между собой, и каждый имеет свой собственный фильтр. Защитная оболочка съемная , крепится на магнитах. </a:t>
            </a:r>
            <a:r>
              <a:rPr lang="en-US" dirty="0"/>
              <a:t>.</a:t>
            </a:r>
            <a:endParaRPr lang="ru-RU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174492" y="518784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bianco, interno, design, sedia&#10;&#10;Il contenuto generato dall'IA potrebbe non essere corretto.">
            <a:extLst>
              <a:ext uri="{FF2B5EF4-FFF2-40B4-BE49-F238E27FC236}">
                <a16:creationId xmlns:a16="http://schemas.microsoft.com/office/drawing/2014/main" id="{6CAF2F3C-ACD6-16AA-5E12-1F71B403BC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1" y="1831647"/>
            <a:ext cx="6477000" cy="4318000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2921182" y="2398737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01DFA7B1-3AB4-CF54-937D-FE6C091BE71B}"/>
              </a:ext>
            </a:extLst>
          </p:cNvPr>
          <p:cNvSpPr/>
          <p:nvPr/>
        </p:nvSpPr>
        <p:spPr>
          <a:xfrm>
            <a:off x="2230192" y="329837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persona, bagno, Elettrodomestico, Attrezzature mediche&#10;&#10;Il contenuto generato dall'IA potrebbe non essere corretto.">
            <a:extLst>
              <a:ext uri="{FF2B5EF4-FFF2-40B4-BE49-F238E27FC236}">
                <a16:creationId xmlns:a16="http://schemas.microsoft.com/office/drawing/2014/main" id="{68EC23AB-F3E8-19AA-A205-9EB2AF217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10" y="4257638"/>
            <a:ext cx="3574401" cy="238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20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>
                <a:solidFill>
                  <a:srgbClr val="FFFFFF"/>
                </a:solidFill>
              </a:rPr>
              <a:t>ОСТАНОВКА АСПИРАЦИИ </a:t>
            </a:r>
          </a:p>
          <a:p>
            <a:r>
              <a:rPr lang="it-IT" b="1" dirty="0">
                <a:solidFill>
                  <a:srgbClr val="FFFFFF"/>
                </a:solidFill>
              </a:rPr>
              <a:t>- </a:t>
            </a:r>
            <a:r>
              <a:rPr lang="ru-RU" b="1" dirty="0">
                <a:solidFill>
                  <a:srgbClr val="FFFFFF"/>
                </a:solidFill>
              </a:rPr>
              <a:t>Устройство оснащено специальным переключателем для остановки системы аспирации. Это ножной переключатель, расположенный под креслом пациента, который легко найти и очень удобен во время работы стоматолога</a:t>
            </a:r>
            <a:r>
              <a:rPr lang="it-IT" b="1" dirty="0">
                <a:solidFill>
                  <a:srgbClr val="FFFFFF"/>
                </a:solidFill>
              </a:rPr>
              <a:t>.</a:t>
            </a:r>
            <a:endParaRPr lang="en-US" b="1" dirty="0">
              <a:solidFill>
                <a:srgbClr val="FFFFFF"/>
              </a:solidFill>
            </a:endParaRPr>
          </a:p>
          <a:p>
            <a:endParaRPr lang="en-US" b="1" dirty="0">
              <a:solidFill>
                <a:srgbClr val="FFFFFF"/>
              </a:solidFill>
            </a:endParaRPr>
          </a:p>
          <a:p>
            <a:r>
              <a:rPr lang="ru-RU" b="1" dirty="0">
                <a:solidFill>
                  <a:srgbClr val="FFFFFF"/>
                </a:solidFill>
              </a:rPr>
              <a:t>ДЕЗИНФЕКЦИЯ ШЛАНГОВ АСПИРАЦИИ </a:t>
            </a:r>
          </a:p>
          <a:p>
            <a:r>
              <a:rPr lang="it-IT" b="1" dirty="0">
                <a:solidFill>
                  <a:srgbClr val="FFFFFF"/>
                </a:solidFill>
              </a:rPr>
              <a:t>- </a:t>
            </a:r>
            <a:r>
              <a:rPr lang="ru-RU" b="1" dirty="0">
                <a:solidFill>
                  <a:srgbClr val="FFFFFF"/>
                </a:solidFill>
              </a:rPr>
              <a:t>Встроенная система на корпусе гидроблока , которая позволяет легко дезинфицировать аспирационные шланги непосредственно на установке , без необходимости делать это вручную.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 descr="Immagine che contiene design, lavandino, Elettrodomestico, interno&#10;&#10;Il contenuto generato dall'IA potrebbe non essere corretto.">
            <a:extLst>
              <a:ext uri="{FF2B5EF4-FFF2-40B4-BE49-F238E27FC236}">
                <a16:creationId xmlns:a16="http://schemas.microsoft.com/office/drawing/2014/main" id="{5D3A5DE6-ED3E-16BB-28FA-46F289AAD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92" y="1470631"/>
            <a:ext cx="4190166" cy="2793444"/>
          </a:xfrm>
          <a:prstGeom prst="rect">
            <a:avLst/>
          </a:prstGeom>
        </p:spPr>
      </p:pic>
      <p:sp>
        <p:nvSpPr>
          <p:cNvPr id="18" name="Ovale 17">
            <a:extLst>
              <a:ext uri="{FF2B5EF4-FFF2-40B4-BE49-F238E27FC236}">
                <a16:creationId xmlns:a16="http://schemas.microsoft.com/office/drawing/2014/main" id="{01DFA7B1-3AB4-CF54-937D-FE6C091BE71B}"/>
              </a:ext>
            </a:extLst>
          </p:cNvPr>
          <p:cNvSpPr/>
          <p:nvPr/>
        </p:nvSpPr>
        <p:spPr>
          <a:xfrm>
            <a:off x="2209692" y="299407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plastica, giocattolo, interno&#10;&#10;Il contenuto generato dall'IA potrebbe non essere corretto.">
            <a:extLst>
              <a:ext uri="{FF2B5EF4-FFF2-40B4-BE49-F238E27FC236}">
                <a16:creationId xmlns:a16="http://schemas.microsoft.com/office/drawing/2014/main" id="{5C2E576E-B885-6EF1-25F5-DB3798FC9E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532" y="3522419"/>
            <a:ext cx="4190166" cy="2793444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4075079" y="465037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5264586" y="465037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001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b="1" dirty="0"/>
              <a:t>- УСТАНОВКА В БАЗОВОЙ КОМПЛЕКТАЦИИ ПРЕДНАЗНАЧЕНА ДЛЯ ВЛАЖНОЙ СИСТЕМЫ АСПИРАЦИИ.</a:t>
            </a:r>
          </a:p>
          <a:p>
            <a:r>
              <a:rPr lang="ru-RU" b="1" dirty="0"/>
              <a:t>При необходимости можно укомплектовать аспиратором для воздушной системы аспирации компании METASYS или DURR </a:t>
            </a:r>
          </a:p>
          <a:p>
            <a:r>
              <a:rPr lang="ru-RU" dirty="0"/>
              <a:t>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2537926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3445872" y="223934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3120391" y="2555515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 descr="Immagine che contiene giocattolo, Set per costruzioni&#10;&#10;Il contenuto generato dall'IA potrebbe non essere corretto.">
            <a:extLst>
              <a:ext uri="{FF2B5EF4-FFF2-40B4-BE49-F238E27FC236}">
                <a16:creationId xmlns:a16="http://schemas.microsoft.com/office/drawing/2014/main" id="{6AFE094C-FC9D-424C-CD43-51CDD781E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726" y="1125740"/>
            <a:ext cx="3311688" cy="2207792"/>
          </a:xfrm>
          <a:prstGeom prst="rect">
            <a:avLst/>
          </a:prstGeom>
        </p:spPr>
      </p:pic>
      <p:pic>
        <p:nvPicPr>
          <p:cNvPr id="11" name="Immagine 10" descr="Immagine che contiene muro, giallo&#10;&#10;Il contenuto generato dall'IA potrebbe non essere corretto.">
            <a:extLst>
              <a:ext uri="{FF2B5EF4-FFF2-40B4-BE49-F238E27FC236}">
                <a16:creationId xmlns:a16="http://schemas.microsoft.com/office/drawing/2014/main" id="{12889685-C846-E2B2-8A53-D28D9EB8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53" y="3524468"/>
            <a:ext cx="4372115" cy="2914743"/>
          </a:xfrm>
          <a:prstGeom prst="rect">
            <a:avLst/>
          </a:prstGeom>
        </p:spPr>
      </p:pic>
      <p:pic>
        <p:nvPicPr>
          <p:cNvPr id="15" name="Immagine 14" descr="Immagine che contiene giocattolo, plastica, muro, interno&#10;&#10;Il contenuto generato dall'IA potrebbe non essere corretto.">
            <a:extLst>
              <a:ext uri="{FF2B5EF4-FFF2-40B4-BE49-F238E27FC236}">
                <a16:creationId xmlns:a16="http://schemas.microsoft.com/office/drawing/2014/main" id="{42F74C94-1D47-A81B-CDEB-1907A104B7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1" y="1466943"/>
            <a:ext cx="36576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63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b="1" dirty="0"/>
              <a:t>- Система водного контура установки может работать как от автономной подачи воды при помощи 2-литровой бутылки, так 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   .</a:t>
            </a:r>
          </a:p>
          <a:p>
            <a:endParaRPr lang="ru-RU" b="1" dirty="0"/>
          </a:p>
          <a:p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  <a:r>
              <a:rPr lang="it-IT" b="1" dirty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*optional ).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 descr="Immagine che contiene Attrezzature mediche, ingegneria, Impianto elettrico, interno&#10;&#10;Il contenuto generato dall'IA potrebbe non essere corretto.">
            <a:extLst>
              <a:ext uri="{FF2B5EF4-FFF2-40B4-BE49-F238E27FC236}">
                <a16:creationId xmlns:a16="http://schemas.microsoft.com/office/drawing/2014/main" id="{56D277BC-63C8-EF4A-0812-0ECAA523C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94" y="1148435"/>
            <a:ext cx="3322320" cy="4983481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2495925" y="433205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067742" y="342900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 descr="Immagine che contiene macchina, Impianto elettrico, cavo, Ingegneria elettronica&#10;&#10;Il contenuto generato dall'IA potrebbe non essere corretto.">
            <a:extLst>
              <a:ext uri="{FF2B5EF4-FFF2-40B4-BE49-F238E27FC236}">
                <a16:creationId xmlns:a16="http://schemas.microsoft.com/office/drawing/2014/main" id="{09F1472A-1FB1-E91C-349E-CCDD8417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31" y="3232614"/>
            <a:ext cx="2012768" cy="301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81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endParaRPr lang="ru-RU" dirty="0"/>
          </a:p>
          <a:p>
            <a:r>
              <a:rPr lang="ru-RU" b="1" dirty="0"/>
              <a:t>- СИСТЕМА ДЕЗИНФЕКЦИИ</a:t>
            </a:r>
          </a:p>
          <a:p>
            <a:r>
              <a:rPr lang="ru-RU" b="1" dirty="0"/>
              <a:t> </a:t>
            </a:r>
          </a:p>
          <a:p>
            <a:r>
              <a:rPr lang="ru-RU" b="1" dirty="0">
                <a:solidFill>
                  <a:schemeClr val="bg1">
                    <a:lumMod val="75000"/>
                  </a:schemeClr>
                </a:solidFill>
              </a:rPr>
              <a:t>- Система водного контура установки может работать как от автономной подачи воды при помощи 2-литровой бутылки, так и напрямую подключаться к водопроводной воде:  в этом случае при необходимости можно подключить систему дезинфекции: все процедуры по дезинфекции просты, быстры и эффективны. (*optional ) </a:t>
            </a:r>
            <a:r>
              <a:rPr lang="it-IT" b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ru-RU" b="1" dirty="0">
              <a:solidFill>
                <a:schemeClr val="bg1">
                  <a:lumMod val="75000"/>
                </a:schemeClr>
              </a:solidFill>
            </a:endParaRPr>
          </a:p>
          <a:p>
            <a:endParaRPr lang="ru-RU" b="1" dirty="0"/>
          </a:p>
          <a:p>
            <a:r>
              <a:rPr lang="ru-RU" b="1" dirty="0"/>
              <a:t>- Система интенсивной дезинфекции -  на базе стандартной системы дезинфекции , продура представляет из себя 2 цикла и более высокая концентрация дез. Средства</a:t>
            </a:r>
            <a:r>
              <a:rPr lang="it-IT" b="1" dirty="0"/>
              <a:t> </a:t>
            </a:r>
            <a:r>
              <a:rPr lang="ru-RU" b="1" dirty="0"/>
              <a:t>(*optional ).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 descr="Immagine che contiene Attrezzature mediche, ingegneria, Impianto elettrico, interno&#10;&#10;Il contenuto generato dall'IA potrebbe non essere corretto.">
            <a:extLst>
              <a:ext uri="{FF2B5EF4-FFF2-40B4-BE49-F238E27FC236}">
                <a16:creationId xmlns:a16="http://schemas.microsoft.com/office/drawing/2014/main" id="{56D277BC-63C8-EF4A-0812-0ECAA523C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94" y="1148435"/>
            <a:ext cx="3322320" cy="4983481"/>
          </a:xfrm>
          <a:prstGeom prst="rect">
            <a:avLst/>
          </a:prstGeom>
        </p:spPr>
      </p:pic>
      <p:pic>
        <p:nvPicPr>
          <p:cNvPr id="23" name="Immagine 22" descr="Immagine che contiene macchina, Impianto elettrico, cavo, Ingegneria elettronica&#10;&#10;Il contenuto generato dall'IA potrebbe non essere corretto.">
            <a:extLst>
              <a:ext uri="{FF2B5EF4-FFF2-40B4-BE49-F238E27FC236}">
                <a16:creationId xmlns:a16="http://schemas.microsoft.com/office/drawing/2014/main" id="{09F1472A-1FB1-E91C-349E-CCDD84171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31" y="3232614"/>
            <a:ext cx="2012768" cy="3019152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896225" y="459330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Immagine che contiene bagno, Rubinetterie, interno, design&#10;&#10;Il contenuto generato dall'IA potrebbe non essere corretto.">
            <a:extLst>
              <a:ext uri="{FF2B5EF4-FFF2-40B4-BE49-F238E27FC236}">
                <a16:creationId xmlns:a16="http://schemas.microsoft.com/office/drawing/2014/main" id="{E09B2432-02E4-0976-0505-A17105F846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67"/>
          <a:stretch/>
        </p:blipFill>
        <p:spPr>
          <a:xfrm>
            <a:off x="4522972" y="976320"/>
            <a:ext cx="2759611" cy="2787574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6053377" y="223947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195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0" y="-107464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  <a:p>
            <a:pPr algn="ctr"/>
            <a:endParaRPr lang="ru-RU" dirty="0"/>
          </a:p>
          <a:p>
            <a:r>
              <a:rPr lang="ru-RU" b="1" dirty="0"/>
              <a:t>СВЕТОДИОДНАЯ СИСТЕМА КОММУНИКАЦИИ</a:t>
            </a:r>
          </a:p>
          <a:p>
            <a:r>
              <a:rPr lang="ru-RU" b="1" dirty="0"/>
              <a:t>Устройство оснащено встроенной светодиодной системой подсветки, которая улучшает дизайн и визуально сообщает стоматологу об активации и состоянии инструментов и встроенных функций установки .</a:t>
            </a:r>
          </a:p>
          <a:p>
            <a:r>
              <a:rPr lang="ru-RU" b="1" dirty="0"/>
              <a:t>Система поставляется с пультом управления, который создает расслабляющую атмосферу для пациента и позволяет интуитивно взаимодействовать с функциями стоматологической установки</a:t>
            </a:r>
            <a:r>
              <a:rPr lang="en-US" b="1" dirty="0"/>
              <a:t>.</a:t>
            </a:r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ГИДРОБЛОК 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24A3AC8F-57BF-E04D-FAA7-D732CFAA1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91" y="1318965"/>
            <a:ext cx="3200753" cy="1268029"/>
          </a:xfrm>
          <a:prstGeom prst="rect">
            <a:avLst/>
          </a:prstGeom>
        </p:spPr>
      </p:pic>
      <p:pic>
        <p:nvPicPr>
          <p:cNvPr id="24" name="Immagine 23" descr="Immagine che contiene blu&#10;&#10;Il contenuto generato dall'IA potrebbe non essere corretto.">
            <a:extLst>
              <a:ext uri="{FF2B5EF4-FFF2-40B4-BE49-F238E27FC236}">
                <a16:creationId xmlns:a16="http://schemas.microsoft.com/office/drawing/2014/main" id="{EA5D693E-2577-8B24-2E2D-D5AC9D330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768" y="4972388"/>
            <a:ext cx="3289451" cy="1330448"/>
          </a:xfrm>
          <a:prstGeom prst="rect">
            <a:avLst/>
          </a:prstGeom>
        </p:spPr>
      </p:pic>
      <p:pic>
        <p:nvPicPr>
          <p:cNvPr id="26" name="Immagine 25" descr="Immagine che contiene plastica&#10;&#10;Il contenuto generato dall'IA potrebbe non essere corretto.">
            <a:extLst>
              <a:ext uri="{FF2B5EF4-FFF2-40B4-BE49-F238E27FC236}">
                <a16:creationId xmlns:a16="http://schemas.microsoft.com/office/drawing/2014/main" id="{D3FA6A0D-5410-84F1-D275-D07B0D3FA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53" y="4030102"/>
            <a:ext cx="3139878" cy="1268029"/>
          </a:xfrm>
          <a:prstGeom prst="rect">
            <a:avLst/>
          </a:prstGeom>
        </p:spPr>
      </p:pic>
      <p:pic>
        <p:nvPicPr>
          <p:cNvPr id="28" name="Immagine 27" descr="Immagine che contiene plastica&#10;&#10;Il contenuto generato dall'IA potrebbe non essere corretto.">
            <a:extLst>
              <a:ext uri="{FF2B5EF4-FFF2-40B4-BE49-F238E27FC236}">
                <a16:creationId xmlns:a16="http://schemas.microsoft.com/office/drawing/2014/main" id="{4CF47743-83F3-55CB-34BF-818193CB9C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592" y="3034298"/>
            <a:ext cx="3446404" cy="1402864"/>
          </a:xfrm>
          <a:prstGeom prst="rect">
            <a:avLst/>
          </a:prstGeom>
        </p:spPr>
      </p:pic>
      <p:pic>
        <p:nvPicPr>
          <p:cNvPr id="30" name="Immagine 29" descr="Immagine che contiene plastica&#10;&#10;Il contenuto generato dall'IA potrebbe non essere corretto.">
            <a:extLst>
              <a:ext uri="{FF2B5EF4-FFF2-40B4-BE49-F238E27FC236}">
                <a16:creationId xmlns:a16="http://schemas.microsoft.com/office/drawing/2014/main" id="{0739C2C0-B8A5-3BAD-3D24-2E409B13B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05" y="2424122"/>
            <a:ext cx="3226773" cy="126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47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en-US" sz="1700" b="1" dirty="0"/>
              <a:t>- </a:t>
            </a:r>
            <a:r>
              <a:rPr lang="ru-RU" sz="1700" b="1" dirty="0"/>
              <a:t> Плевательница имеет широкий диапазон действий , поворотная на  270 градусов, съемная, выполнена из специального материала, который является лучшим решением , по сранению с керамикой (керамика пористая, она не идеальна, мнообразие по форме, размерности)</a:t>
            </a:r>
            <a:r>
              <a:rPr lang="en-US" sz="1700" b="1" dirty="0"/>
              <a:t>. </a:t>
            </a:r>
          </a:p>
          <a:p>
            <a:r>
              <a:rPr lang="it-IT" sz="1700" b="1" dirty="0"/>
              <a:t>- </a:t>
            </a:r>
            <a:r>
              <a:rPr lang="ru-RU" sz="1700" b="1" dirty="0"/>
              <a:t>Плевательница покрыта специальным слоем гелькоута, защищающим чашу от коррозии, износа и повреждений, вызванных воздействием таких факторов, как солнце, соль и вода. Гелькоут также играет важную роль в эстетике. Его можно красить и полировать, что придает ему красивый и долговечный вид. Кроме того, гелькоут облегчает чистку и уход за плевательницей, позволяя легко удалять грязь, пятна и царапины.</a:t>
            </a:r>
          </a:p>
          <a:p>
            <a:r>
              <a:rPr lang="it-IT" sz="1700" b="1" dirty="0"/>
              <a:t>- </a:t>
            </a:r>
            <a:r>
              <a:rPr lang="ru-RU" sz="1700" b="1" dirty="0"/>
              <a:t>Водные ирригаторы могут быть окрашены</a:t>
            </a:r>
            <a:r>
              <a:rPr lang="en-US" sz="1700" b="1" dirty="0"/>
              <a:t>  (optional )</a:t>
            </a:r>
            <a:r>
              <a:rPr lang="az-Cyrl-AZ" sz="1700" b="1" dirty="0"/>
              <a:t> или изготовлены из</a:t>
            </a:r>
            <a:r>
              <a:rPr lang="it-IT" sz="1700" b="1" dirty="0"/>
              <a:t> </a:t>
            </a:r>
            <a:r>
              <a:rPr lang="az-Cyrl-AZ" sz="1700" b="1" dirty="0"/>
              <a:t>латуни</a:t>
            </a:r>
            <a:r>
              <a:rPr lang="en-US" sz="1700" b="1" dirty="0"/>
              <a:t>(standard)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ПЛЕВАТЕЛЬНИЦА</a:t>
            </a:r>
            <a:endParaRPr lang="it-IT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Rubinetterie, interno, Accessorio da bagno, lavandino&#10;&#10;Il contenuto generato dall'IA potrebbe non essere corretto.">
            <a:extLst>
              <a:ext uri="{FF2B5EF4-FFF2-40B4-BE49-F238E27FC236}">
                <a16:creationId xmlns:a16="http://schemas.microsoft.com/office/drawing/2014/main" id="{3F30A233-6DB6-490F-A035-24B4E29635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1" y="1108257"/>
            <a:ext cx="4329059" cy="2886040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2989762" y="183297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 descr="Immagine che contiene Rubinetterie, interno, Accessorio da bagno, muro&#10;&#10;Il contenuto generato dall'IA potrebbe non essere corretto.">
            <a:extLst>
              <a:ext uri="{FF2B5EF4-FFF2-40B4-BE49-F238E27FC236}">
                <a16:creationId xmlns:a16="http://schemas.microsoft.com/office/drawing/2014/main" id="{D1EC30D1-E4B1-B284-E9A2-4A06576F3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91" y="3155528"/>
            <a:ext cx="4067809" cy="2711872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2283012" y="271323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8A70B90D-73EE-1C64-9677-4908DDC563A2}"/>
              </a:ext>
            </a:extLst>
          </p:cNvPr>
          <p:cNvSpPr/>
          <p:nvPr/>
        </p:nvSpPr>
        <p:spPr>
          <a:xfrm>
            <a:off x="6079949" y="386366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5977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az-Cyrl-AZ" sz="1600" b="1" dirty="0"/>
              <a:t>ПАНЕЛЬ ВРАЧА</a:t>
            </a:r>
            <a:endParaRPr lang="it-IT" sz="1600" b="1" dirty="0"/>
          </a:p>
          <a:p>
            <a:r>
              <a:rPr lang="en-US" sz="1600" b="1" dirty="0"/>
              <a:t> - </a:t>
            </a:r>
            <a:r>
              <a:rPr lang="ru-RU" sz="1600" b="1" dirty="0"/>
              <a:t>Диапазон вертикального перемещения плеча панели врача составляет 600 мм; без фиксаторов , регулируется с помощью пружины.</a:t>
            </a:r>
          </a:p>
          <a:p>
            <a:r>
              <a:rPr lang="ru-RU" sz="1600" b="1" dirty="0"/>
              <a:t>- Шланги подачи инструментов верхней подачи - около 1м от панели врача , не имеют обратной тяги , не имеют фиксаторов , движение сбалансированное </a:t>
            </a:r>
          </a:p>
          <a:p>
            <a:r>
              <a:rPr lang="ru-RU" sz="1600" b="1" dirty="0"/>
              <a:t>- Инструменты автоматически возвращаются в исходное положение благодаря запатентованной технологии механического выравнивания , не только вперед , но и даже в стороны</a:t>
            </a:r>
          </a:p>
          <a:p>
            <a:r>
              <a:rPr lang="en-US" b="1" dirty="0"/>
              <a:t> </a:t>
            </a:r>
            <a:r>
              <a:rPr lang="en-US" sz="1600" b="1" dirty="0"/>
              <a:t>- </a:t>
            </a:r>
            <a:r>
              <a:rPr lang="ru-RU" sz="1600" b="1" dirty="0"/>
              <a:t>Сенсорная панель инструментов </a:t>
            </a:r>
          </a:p>
          <a:p>
            <a:r>
              <a:rPr lang="ru-RU" sz="1600" b="1" dirty="0"/>
              <a:t>- 6 инструментов на блоке врача и возможность оснащения рабочей зоны дополнительным лотком для инструментов</a:t>
            </a:r>
            <a:endParaRPr lang="en-US" b="1" dirty="0"/>
          </a:p>
          <a:p>
            <a:r>
              <a:rPr lang="en-US" sz="1600" b="1" dirty="0"/>
              <a:t> </a:t>
            </a:r>
            <a:r>
              <a:rPr lang="ru-RU" sz="1600" b="1" dirty="0"/>
              <a:t>- Специальный автоклавируемый силиконовый коврик полностью покрывает панель врача</a:t>
            </a:r>
          </a:p>
          <a:p>
            <a:r>
              <a:rPr lang="ru-RU" sz="1600" b="1" dirty="0"/>
              <a:t>- Съемные и автоклавируемые ручки на панели врача  и светильнике Faro. </a:t>
            </a:r>
          </a:p>
          <a:p>
            <a:r>
              <a:rPr lang="en-US" b="1" dirty="0"/>
              <a:t>.</a:t>
            </a:r>
          </a:p>
          <a:p>
            <a:pPr algn="ctr"/>
            <a:r>
              <a:rPr lang="ru-RU" sz="1500" b="1" dirty="0"/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64667166-F098-16AE-8FA3-B7028D70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5" y="743186"/>
            <a:ext cx="6012586" cy="401074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4960438" y="236597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4682295" y="301708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 descr="Immagine che contiene testo, Attrezzature mediche, forniture per ufficio, interno&#10;&#10;Il contenuto generato dall'IA potrebbe non essere corretto.">
            <a:extLst>
              <a:ext uri="{FF2B5EF4-FFF2-40B4-BE49-F238E27FC236}">
                <a16:creationId xmlns:a16="http://schemas.microsoft.com/office/drawing/2014/main" id="{BB42CD54-FFA5-F054-B338-BA2F2EDFD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51"/>
          <a:stretch/>
        </p:blipFill>
        <p:spPr>
          <a:xfrm>
            <a:off x="401534" y="3782498"/>
            <a:ext cx="2079642" cy="208644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925506" y="495500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6FDF071-B0B6-0B20-9434-2531D59498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450" y="4391092"/>
            <a:ext cx="2761040" cy="1840693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5493362" y="5091071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6832975D-C4F1-3F0E-BB78-63624DD36452}"/>
              </a:ext>
            </a:extLst>
          </p:cNvPr>
          <p:cNvSpPr/>
          <p:nvPr/>
        </p:nvSpPr>
        <p:spPr>
          <a:xfrm>
            <a:off x="6058542" y="573605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E60CEC5-F20A-0A0F-9BEE-6155B46D3E78}"/>
              </a:ext>
            </a:extLst>
          </p:cNvPr>
          <p:cNvSpPr txBox="1"/>
          <p:nvPr/>
        </p:nvSpPr>
        <p:spPr>
          <a:xfrm>
            <a:off x="6381610" y="2629960"/>
            <a:ext cx="95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600mm</a:t>
            </a: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C36F6B6A-12D7-3A6B-28AC-3257EEB12917}"/>
              </a:ext>
            </a:extLst>
          </p:cNvPr>
          <p:cNvCxnSpPr/>
          <p:nvPr/>
        </p:nvCxnSpPr>
        <p:spPr>
          <a:xfrm>
            <a:off x="6399538" y="1590493"/>
            <a:ext cx="0" cy="246345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8882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dirty="0"/>
              <a:t> </a:t>
            </a:r>
          </a:p>
          <a:p>
            <a:endParaRPr lang="ru-RU" sz="1500" dirty="0"/>
          </a:p>
          <a:p>
            <a:pPr marL="285750" indent="-285750">
              <a:buFontTx/>
              <a:buChar char="-"/>
            </a:pPr>
            <a:r>
              <a:rPr lang="ru-RU" sz="1700" b="1" dirty="0"/>
              <a:t>- Конструкция панели врача может менять свое положение во всех направлениях, подстраиваясь под комфорт и эргономику работы врача-стоматолога, имеет систему, позволяющую перемещать и фиксировать панель врача , которая в свою очередь, также может быть отрегулирована</a:t>
            </a:r>
            <a:r>
              <a:rPr lang="en-US" sz="1700" b="1" dirty="0"/>
              <a:t>.</a:t>
            </a:r>
          </a:p>
          <a:p>
            <a:pPr marL="285750" indent="-285750">
              <a:buFontTx/>
              <a:buChar char="-"/>
            </a:pPr>
            <a:r>
              <a:rPr lang="ru-RU" sz="1700" b="1" dirty="0"/>
              <a:t>Miglionico предлагает комплексные решения в сотрудничестве с ведущими производителями в области эндодонтии, хирургии и имплантологии, такими как Bien Air и Morita, а также аксессуары от ведущих производителей, таких как Satelec, EMS, Luzzanni, Faro, Durr и Metasys.</a:t>
            </a:r>
            <a:endParaRPr lang="ru-RU" sz="150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11430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4E51ED4C-9A2B-2605-E047-F92D4FF9A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54" y="4637957"/>
            <a:ext cx="1534900" cy="74860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F53EE707-F5DB-CDA2-A97F-BDA2EC4DD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558" y="5501156"/>
            <a:ext cx="2114845" cy="89547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AE6F041A-A90A-9125-0F28-559097D42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389" y="5529735"/>
            <a:ext cx="1552792" cy="866896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2622D447-44B0-6E67-E1CF-24AC4B62C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1546" y="4523358"/>
            <a:ext cx="2238687" cy="914528"/>
          </a:xfrm>
          <a:prstGeom prst="rect">
            <a:avLst/>
          </a:prstGeom>
        </p:spPr>
      </p:pic>
      <p:pic>
        <p:nvPicPr>
          <p:cNvPr id="43" name="Immagine 42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B2485B3B-D15E-CB34-AFCD-9FE23EDBD7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1" y="944123"/>
            <a:ext cx="5178403" cy="3454296"/>
          </a:xfrm>
          <a:prstGeom prst="rect">
            <a:avLst/>
          </a:prstGeom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4060131" y="211955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9276AE3B-E5BE-8E82-41F5-F067D7EAA8CF}"/>
              </a:ext>
            </a:extLst>
          </p:cNvPr>
          <p:cNvSpPr/>
          <p:nvPr/>
        </p:nvSpPr>
        <p:spPr>
          <a:xfrm>
            <a:off x="4898117" y="253091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4559D46C-8CD4-C620-9E90-08FF2D7D5C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6457" y="4523358"/>
            <a:ext cx="1307867" cy="115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96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z-Cyrl-AZ" sz="1500" b="1" dirty="0"/>
              <a:t>ЭНДОПАКЕТ </a:t>
            </a:r>
            <a:r>
              <a:rPr lang="it-IT" sz="1500" b="1" dirty="0"/>
              <a:t>MORITA</a:t>
            </a:r>
            <a:r>
              <a:rPr lang="az-Cyrl-AZ" sz="1500" b="1" dirty="0"/>
              <a:t> </a:t>
            </a:r>
            <a:r>
              <a:rPr lang="en-US" sz="1500" b="1" dirty="0"/>
              <a:t>.</a:t>
            </a:r>
            <a:r>
              <a:rPr lang="az-Cyrl-AZ" sz="1500" b="1" dirty="0"/>
              <a:t>НОВОЕ НАПРАВЛЕНИЕ В ЭНДОДОНТИИ</a:t>
            </a:r>
            <a:r>
              <a:rPr lang="it-IT" sz="1500" b="1" dirty="0"/>
              <a:t> </a:t>
            </a:r>
            <a:r>
              <a:rPr lang="en-US" sz="1500" b="1" dirty="0"/>
              <a:t>.</a:t>
            </a:r>
          </a:p>
          <a:p>
            <a:r>
              <a:rPr lang="en-US" sz="1500" b="1" dirty="0"/>
              <a:t> (OPTIONAL)</a:t>
            </a:r>
          </a:p>
          <a:p>
            <a:r>
              <a:rPr lang="ru-RU" sz="1500" b="1" dirty="0"/>
              <a:t>что входит : оригинальная плата и мотор Морита , апекслокатор , наконечник 10:1, функция ОTR</a:t>
            </a:r>
            <a:r>
              <a:rPr lang="en-US" sz="1500" b="1" dirty="0"/>
              <a:t>.</a:t>
            </a:r>
          </a:p>
          <a:p>
            <a:endParaRPr lang="en-US" sz="1500" b="1" dirty="0"/>
          </a:p>
          <a:p>
            <a:r>
              <a:rPr lang="ru-RU" sz="1500" b="1" dirty="0"/>
              <a:t>РЕВЕРС КРУТЯЩЕГО МОМЕНТА: Файл останавливается и поворачивается в обратном направлении, когда достигает величины заданной рабочей длины. Этот режим можно использовать в паре со следующими функциями апекслокатора: </a:t>
            </a:r>
          </a:p>
          <a:p>
            <a:r>
              <a:rPr lang="it-IT" sz="1500" b="1" dirty="0"/>
              <a:t>- </a:t>
            </a:r>
            <a:r>
              <a:rPr lang="ru-RU" sz="1500" b="1" dirty="0"/>
              <a:t>Apical reverse: файл автоматически поворачивается в обратном направлении, при достижении заданной длины канала.</a:t>
            </a:r>
          </a:p>
          <a:p>
            <a:r>
              <a:rPr lang="it-IT" sz="1500" b="1" dirty="0"/>
              <a:t>- </a:t>
            </a:r>
            <a:r>
              <a:rPr lang="ru-RU" sz="1500" b="1" dirty="0"/>
              <a:t>Apical stop: двигатель автоматически останавливается при достижении заданной контрольной точки.</a:t>
            </a:r>
          </a:p>
          <a:p>
            <a:endParaRPr lang="en-US" sz="1500" b="1" dirty="0"/>
          </a:p>
          <a:p>
            <a:r>
              <a:rPr lang="en-US" sz="1500" b="1" dirty="0"/>
              <a:t>OTR</a:t>
            </a:r>
            <a:r>
              <a:rPr lang="ru-RU" sz="1500" b="1" dirty="0"/>
              <a:t>: был разработан компанией Morita специально для обеспечения безопасной и эффективной подготовки канала при минимальном риске заедания и поломки файла. Эта функция позволяет пользователю настраивать как величину крутящего момента, так и угол поворота файла</a:t>
            </a:r>
            <a:r>
              <a:rPr lang="en-US" sz="1500" b="1" dirty="0"/>
              <a:t>. </a:t>
            </a:r>
            <a:r>
              <a:rPr lang="ru-RU" sz="1500" b="1" dirty="0"/>
              <a:t>Кроме того, функция OTR может легко интегрироваться как с функцией апикальной остановки, так и с функцией апикального реверса.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8" descr="Immagine che contiene forniture per ufficio, penna, strumento, interno&#10;&#10;Il contenuto generato dall'IA potrebbe non essere corretto.">
            <a:extLst>
              <a:ext uri="{FF2B5EF4-FFF2-40B4-BE49-F238E27FC236}">
                <a16:creationId xmlns:a16="http://schemas.microsoft.com/office/drawing/2014/main" id="{A78A4435-0D83-BE29-DCCD-A0652F0C3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4" y="1106713"/>
            <a:ext cx="4172720" cy="2779782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2701219" y="2614579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 descr="Immagine che contiene design&#10;&#10;Il contenuto generato dall'IA potrebbe non essere corretto.">
            <a:extLst>
              <a:ext uri="{FF2B5EF4-FFF2-40B4-BE49-F238E27FC236}">
                <a16:creationId xmlns:a16="http://schemas.microsoft.com/office/drawing/2014/main" id="{85148680-C508-FC5E-7372-CF5AEC2F1E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2" y="4309320"/>
            <a:ext cx="1289089" cy="1367772"/>
          </a:xfrm>
          <a:prstGeom prst="rect">
            <a:avLst/>
          </a:prstGeom>
        </p:spPr>
      </p:pic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893629" y="4793002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3" name="Immagine 32" descr="Immagine che contiene testo, bagno, interno&#10;&#10;Il contenuto generato dall'IA potrebbe non essere corretto.">
            <a:extLst>
              <a:ext uri="{FF2B5EF4-FFF2-40B4-BE49-F238E27FC236}">
                <a16:creationId xmlns:a16="http://schemas.microsoft.com/office/drawing/2014/main" id="{5E43C398-7CB1-7153-5A08-192EB0C53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242" y="4112314"/>
            <a:ext cx="2642681" cy="1761787"/>
          </a:xfrm>
          <a:prstGeom prst="rect">
            <a:avLst/>
          </a:prstGeom>
        </p:spPr>
      </p:pic>
      <p:pic>
        <p:nvPicPr>
          <p:cNvPr id="35" name="Immagine 34" descr="Immagine che contiene testo, schermata, Cellulare, gadget&#10;&#10;Il contenuto generato dall'IA potrebbe non essere corretto.">
            <a:extLst>
              <a:ext uri="{FF2B5EF4-FFF2-40B4-BE49-F238E27FC236}">
                <a16:creationId xmlns:a16="http://schemas.microsoft.com/office/drawing/2014/main" id="{4FE48BFE-8D6E-C9E3-1C1E-644585957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952" y="1437106"/>
            <a:ext cx="3435404" cy="2290269"/>
          </a:xfrm>
          <a:prstGeom prst="rect">
            <a:avLst/>
          </a:prstGeom>
        </p:spPr>
      </p:pic>
      <p:pic>
        <p:nvPicPr>
          <p:cNvPr id="37" name="Immagine 36" descr="Immagine che contiene strumento, cavo, design&#10;&#10;Il contenuto generato dall'IA potrebbe non essere corretto.">
            <a:extLst>
              <a:ext uri="{FF2B5EF4-FFF2-40B4-BE49-F238E27FC236}">
                <a16:creationId xmlns:a16="http://schemas.microsoft.com/office/drawing/2014/main" id="{7B53D9D6-A6BC-A1B6-90B5-35F89A513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7" t="26586" b="27230"/>
          <a:stretch/>
        </p:blipFill>
        <p:spPr>
          <a:xfrm rot="5400000">
            <a:off x="1954411" y="4641266"/>
            <a:ext cx="1754873" cy="69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95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/>
              <a:t>ХИРУРГИЧЕСКИЙ ПАКЕТ (ДОП. ОПЦИЯ) содержит все инструменты, необходимые для безопасной и точной работы:</a:t>
            </a:r>
          </a:p>
          <a:p>
            <a:r>
              <a:rPr lang="it-IT" sz="1500" b="1" dirty="0"/>
              <a:t>- </a:t>
            </a:r>
            <a:r>
              <a:rPr lang="ru-RU" sz="1500" b="1" dirty="0"/>
              <a:t> хирургический микромотор Bien Air MX2 со специальной программой для установки, настройки и контроля параметров, необходимых для восстановительных вмешательств, эндодонтии и хирургии.</a:t>
            </a:r>
          </a:p>
          <a:p>
            <a:r>
              <a:rPr lang="it-IT" sz="1500" b="1" dirty="0"/>
              <a:t>- </a:t>
            </a:r>
            <a:r>
              <a:rPr lang="ru-RU" sz="1500" b="1" dirty="0"/>
              <a:t>MX2 имеет регулируемый крутящий момент от 0,3 Нсм до более 70 Нсм в зависимости от выбранного наконечника.</a:t>
            </a:r>
          </a:p>
          <a:p>
            <a:r>
              <a:rPr lang="it-IT" sz="1500" b="1" dirty="0"/>
              <a:t>- </a:t>
            </a:r>
            <a:r>
              <a:rPr lang="ru-RU" sz="1500" b="1" dirty="0"/>
              <a:t>Перистальтический насос для наружного орошения с регулировкой потока во время операции.</a:t>
            </a:r>
          </a:p>
          <a:p>
            <a:r>
              <a:rPr lang="it-IT" sz="1500" b="1" dirty="0"/>
              <a:t>-</a:t>
            </a:r>
            <a:r>
              <a:rPr lang="ru-RU" sz="1500" b="1" dirty="0"/>
              <a:t> РЕЦИПРОКТНЫЙ РЕЖИМ (ОПЦИЯ) на Bien Air MX2.(optional )</a:t>
            </a:r>
          </a:p>
          <a:p>
            <a:r>
              <a:rPr lang="it-IT" sz="1500" b="1" dirty="0"/>
              <a:t>-</a:t>
            </a:r>
            <a:r>
              <a:rPr lang="ru-RU" sz="1500" b="1" dirty="0"/>
              <a:t> Штекерное соединение для наружного орошения  скалера с физиодиспенсера (перист. насос)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z-Cyrl-AZ" dirty="0"/>
          </a:p>
          <a:p>
            <a:pPr algn="ctr"/>
            <a:r>
              <a:rPr lang="az-Cyrl-AZ" b="1" dirty="0"/>
              <a:t> ПАНЕЛЬ ВРАЧА</a:t>
            </a:r>
          </a:p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 descr="Immagine che contiene Utensile da cucina, strumento, appendiabiti, design&#10;&#10;Il contenuto generato dall'IA potrebbe non essere corretto.">
            <a:extLst>
              <a:ext uri="{FF2B5EF4-FFF2-40B4-BE49-F238E27FC236}">
                <a16:creationId xmlns:a16="http://schemas.microsoft.com/office/drawing/2014/main" id="{64667166-F098-16AE-8FA3-B7028D703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5" y="743186"/>
            <a:ext cx="6012586" cy="4010744"/>
          </a:xfrm>
          <a:prstGeom prst="rect">
            <a:avLst/>
          </a:prstGeom>
        </p:spPr>
      </p:pic>
      <p:sp>
        <p:nvSpPr>
          <p:cNvPr id="2" name="Ovale 1">
            <a:extLst>
              <a:ext uri="{FF2B5EF4-FFF2-40B4-BE49-F238E27FC236}">
                <a16:creationId xmlns:a16="http://schemas.microsoft.com/office/drawing/2014/main" id="{94A4E48F-E063-90FC-DA5E-02309786E903}"/>
              </a:ext>
            </a:extLst>
          </p:cNvPr>
          <p:cNvSpPr/>
          <p:nvPr/>
        </p:nvSpPr>
        <p:spPr>
          <a:xfrm>
            <a:off x="3315243" y="279344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1925506" y="1362978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4134888" y="2912414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 descr="Immagine che contiene articoli da toeletta, Soluzione, profumo, Cosmetici&#10;&#10;Il contenuto generato dall'IA potrebbe non essere corretto.">
            <a:extLst>
              <a:ext uri="{FF2B5EF4-FFF2-40B4-BE49-F238E27FC236}">
                <a16:creationId xmlns:a16="http://schemas.microsoft.com/office/drawing/2014/main" id="{DB0CDD3A-F49F-1699-BCFE-40D2AE033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48" y="3287949"/>
            <a:ext cx="1068797" cy="3206390"/>
          </a:xfrm>
          <a:prstGeom prst="rect">
            <a:avLst/>
          </a:prstGeom>
        </p:spPr>
      </p:pic>
      <p:pic>
        <p:nvPicPr>
          <p:cNvPr id="11" name="Immagine 10" descr="Immagine che contiene Spine e prese elettriche, interno&#10;&#10;Il contenuto generato dall'IA potrebbe non essere corretto.">
            <a:extLst>
              <a:ext uri="{FF2B5EF4-FFF2-40B4-BE49-F238E27FC236}">
                <a16:creationId xmlns:a16="http://schemas.microsoft.com/office/drawing/2014/main" id="{41E27706-ABAD-B23E-461B-95C9BB409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45" y="4843701"/>
            <a:ext cx="5097487" cy="151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41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40283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r>
              <a:rPr lang="ru-RU" sz="1500" b="1" dirty="0"/>
              <a:t>СИСТЕМА ВИЗУАЛИЗАЦИИ : </a:t>
            </a:r>
          </a:p>
          <a:p>
            <a:r>
              <a:rPr lang="ru-RU" sz="1500" b="1" dirty="0"/>
              <a:t>цифровая внутриротовая камера MI-CAM (с функциями зума, макросъемки, полной автофокусировки и ручной фокусировки), полностью изготовленная из алюминия и стекла для защиты оптического датчика, является модулем, входящим в состав панели стоматолога и находящимся в пределах легкой досягаемости.</a:t>
            </a:r>
          </a:p>
          <a:p>
            <a:r>
              <a:rPr lang="ru-RU" sz="1500" b="1" dirty="0"/>
              <a:t>Программное обеспечение IMAGE от Miglionico, которое взаимодействует с камерой, позволяет стоматологу управлять функциями камеры с помощью ножного управления для съемки/сохранения фотографий, записи и просмотра видео, оставляя стоматологу свободные руки, что  повышает точность и качество взаимодействия с пациентом. Кроме того, когда камера входит в состав FULL MEDIA PACK, она позволяет передавать изображения непосредственно на компьютер вашей клиники</a:t>
            </a:r>
          </a:p>
          <a:p>
            <a:r>
              <a:rPr lang="ru-RU" sz="1500" b="1" dirty="0"/>
              <a:t>можно просматривать изображения в 3 режимах: полноэкранное изображение, 4 или 6 изображений одновременно</a:t>
            </a:r>
            <a:r>
              <a:rPr lang="it-IT" sz="1500" b="1" dirty="0"/>
              <a:t>.</a:t>
            </a:r>
            <a:r>
              <a:rPr lang="ru-RU" sz="1500" b="1" dirty="0"/>
              <a:t> 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50" y="0"/>
            <a:ext cx="3569073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СИСТЕМА ВИЗУАЛИЗАЦИИ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537211" y="585652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52DF901-2056-6BF9-E416-F91AB7D4F365}"/>
              </a:ext>
            </a:extLst>
          </p:cNvPr>
          <p:cNvSpPr/>
          <p:nvPr/>
        </p:nvSpPr>
        <p:spPr>
          <a:xfrm>
            <a:off x="4747225" y="4914896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8" name="Immagine 17" descr="Immagine che contiene strumento, Impianto elettrico, cavo, connettore&#10;&#10;Il contenuto generato dall'IA potrebbe non essere corretto.">
            <a:extLst>
              <a:ext uri="{FF2B5EF4-FFF2-40B4-BE49-F238E27FC236}">
                <a16:creationId xmlns:a16="http://schemas.microsoft.com/office/drawing/2014/main" id="{57B01801-1B41-4BDF-FEA8-517442FE5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36" y="2827137"/>
            <a:ext cx="3852350" cy="2568233"/>
          </a:xfrm>
          <a:prstGeom prst="rect">
            <a:avLst/>
          </a:prstGeom>
        </p:spPr>
      </p:pic>
      <p:sp>
        <p:nvSpPr>
          <p:cNvPr id="27" name="Ovale 26">
            <a:extLst>
              <a:ext uri="{FF2B5EF4-FFF2-40B4-BE49-F238E27FC236}">
                <a16:creationId xmlns:a16="http://schemas.microsoft.com/office/drawing/2014/main" id="{1E8ED0C1-8A17-706D-E6FD-E935D513B5AF}"/>
              </a:ext>
            </a:extLst>
          </p:cNvPr>
          <p:cNvSpPr/>
          <p:nvPr/>
        </p:nvSpPr>
        <p:spPr>
          <a:xfrm>
            <a:off x="3835653" y="3829493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5C1D1B54-A1B3-E0F5-2E74-DC38054DA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6" t="25856" r="8125" b="16792"/>
          <a:stretch/>
        </p:blipFill>
        <p:spPr>
          <a:xfrm>
            <a:off x="3966282" y="4987093"/>
            <a:ext cx="1427903" cy="1552598"/>
          </a:xfrm>
          <a:prstGeom prst="rect">
            <a:avLst/>
          </a:prstGeom>
        </p:spPr>
      </p:pic>
      <p:sp>
        <p:nvSpPr>
          <p:cNvPr id="21" name="Ovale 20">
            <a:extLst>
              <a:ext uri="{FF2B5EF4-FFF2-40B4-BE49-F238E27FC236}">
                <a16:creationId xmlns:a16="http://schemas.microsoft.com/office/drawing/2014/main" id="{4FEB41CA-D5F8-306B-2F45-AA452AC64B85}"/>
              </a:ext>
            </a:extLst>
          </p:cNvPr>
          <p:cNvSpPr/>
          <p:nvPr/>
        </p:nvSpPr>
        <p:spPr>
          <a:xfrm>
            <a:off x="3204807" y="531040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" name="Immagine 22" descr="Immagine che contiene computer, computer, sedia, interno&#10;&#10;Il contenuto generato dall'IA potrebbe non essere corretto.">
            <a:extLst>
              <a:ext uri="{FF2B5EF4-FFF2-40B4-BE49-F238E27FC236}">
                <a16:creationId xmlns:a16="http://schemas.microsoft.com/office/drawing/2014/main" id="{636A4552-AF8D-E90C-39DC-0C9C2C4F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6" y="1016000"/>
            <a:ext cx="2322218" cy="3483328"/>
          </a:xfrm>
          <a:prstGeom prst="rect">
            <a:avLst/>
          </a:prstGeom>
        </p:spPr>
      </p:pic>
      <p:sp>
        <p:nvSpPr>
          <p:cNvPr id="28" name="Ovale 27">
            <a:extLst>
              <a:ext uri="{FF2B5EF4-FFF2-40B4-BE49-F238E27FC236}">
                <a16:creationId xmlns:a16="http://schemas.microsoft.com/office/drawing/2014/main" id="{CB8108B9-4D18-58FF-E4B9-3E379A4573F5}"/>
              </a:ext>
            </a:extLst>
          </p:cNvPr>
          <p:cNvSpPr/>
          <p:nvPr/>
        </p:nvSpPr>
        <p:spPr>
          <a:xfrm>
            <a:off x="2337800" y="189098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 descr="Immagine che contiene design, muro, interno&#10;&#10;Il contenuto generato dall'IA potrebbe non essere corretto.">
            <a:extLst>
              <a:ext uri="{FF2B5EF4-FFF2-40B4-BE49-F238E27FC236}">
                <a16:creationId xmlns:a16="http://schemas.microsoft.com/office/drawing/2014/main" id="{D31704EF-0D64-EF19-A1B8-31FDA34112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1" y="4424607"/>
            <a:ext cx="3441147" cy="2294098"/>
          </a:xfrm>
          <a:prstGeom prst="rect">
            <a:avLst/>
          </a:prstGeom>
        </p:spPr>
      </p:pic>
      <p:sp>
        <p:nvSpPr>
          <p:cNvPr id="4" name="Ovale 3">
            <a:extLst>
              <a:ext uri="{FF2B5EF4-FFF2-40B4-BE49-F238E27FC236}">
                <a16:creationId xmlns:a16="http://schemas.microsoft.com/office/drawing/2014/main" id="{2850C7A8-DE58-B1BE-9CFA-EAC2B271BFEA}"/>
              </a:ext>
            </a:extLst>
          </p:cNvPr>
          <p:cNvSpPr/>
          <p:nvPr/>
        </p:nvSpPr>
        <p:spPr>
          <a:xfrm>
            <a:off x="1083979" y="5460980"/>
            <a:ext cx="261258" cy="26125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1182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-</a:t>
            </a:r>
            <a:r>
              <a:rPr lang="ru-RU" b="1" dirty="0"/>
              <a:t>Блок ассистента с шарнирным креплением на пантографическом рукаве</a:t>
            </a:r>
            <a:r>
              <a:rPr lang="it-IT" b="1" dirty="0"/>
              <a:t> </a:t>
            </a:r>
            <a:r>
              <a:rPr lang="ru-RU" b="1" dirty="0"/>
              <a:t>- Сенсорная клавиатура управления , возможность управлять вмеми функциями кресла с панели ассистента, инскапсулированная в стекло, с фунцией блокировки экрана для сан.обработки.</a:t>
            </a:r>
          </a:p>
          <a:p>
            <a:r>
              <a:rPr lang="ru-RU" b="1" dirty="0"/>
              <a:t>- 2 аспирационных шланга с сенсорной активацией, без переключателей   </a:t>
            </a:r>
          </a:p>
          <a:p>
            <a:r>
              <a:rPr lang="ru-RU" b="1" dirty="0"/>
              <a:t>- 2 места для дополнительного инструмента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ПАНЕЛЬ АССИСТЕНТА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 descr="Immagine che contiene Attrezzature mediche, plastica, assistenza sanitaria, medico&#10;&#10;Il contenuto generato dall'IA potrebbe non essere corretto.">
            <a:extLst>
              <a:ext uri="{FF2B5EF4-FFF2-40B4-BE49-F238E27FC236}">
                <a16:creationId xmlns:a16="http://schemas.microsoft.com/office/drawing/2014/main" id="{9A477617-864B-ABDA-FA55-FFA345485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" y="1268405"/>
            <a:ext cx="5387340" cy="359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212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/>
              <a:t>СВЕТИЛЬНИК ВРАЧА </a:t>
            </a:r>
          </a:p>
          <a:p>
            <a:r>
              <a:rPr lang="ru-RU" sz="1400" b="1" dirty="0"/>
              <a:t>В базовой комплектации идет: </a:t>
            </a:r>
          </a:p>
          <a:p>
            <a:r>
              <a:rPr lang="ru-RU" sz="1400" b="1" dirty="0"/>
              <a:t>-FARO MAIA LED  45 000 lux. </a:t>
            </a:r>
          </a:p>
          <a:p>
            <a:r>
              <a:rPr lang="ru-RU" sz="1400" b="1" dirty="0"/>
              <a:t>ПРОГРЕССИВНАЯ РЕГУЛИРОВКА</a:t>
            </a:r>
          </a:p>
          <a:p>
            <a:r>
              <a:rPr lang="ru-RU" sz="1400" b="1" dirty="0"/>
              <a:t>Электронная система управления освещением, активируемая джойстиком, датчиком или стоматологической установкой</a:t>
            </a:r>
          </a:p>
          <a:p>
            <a:r>
              <a:rPr lang="ru-RU" sz="1400" b="1" dirty="0"/>
              <a:t>Срок службы которой составляет до 50 000 часов.</a:t>
            </a:r>
          </a:p>
          <a:p>
            <a:endParaRPr lang="ru-RU" sz="1400" b="1" dirty="0"/>
          </a:p>
          <a:p>
            <a:r>
              <a:rPr lang="ru-RU" sz="1400" b="1" dirty="0"/>
              <a:t>Автоматически сохраняет параметры освещения после выключения стоматологической установки и промывания.</a:t>
            </a:r>
          </a:p>
          <a:p>
            <a:endParaRPr lang="ru-RU" sz="1400" b="1" dirty="0"/>
          </a:p>
          <a:p>
            <a:r>
              <a:rPr lang="ru-RU" sz="1400" b="1" dirty="0"/>
              <a:t>Минимальный размер чистой тени : Ø 12 мм. Хирургический эффект стоматологического светильника MAIA создает эллипс размером всего 9 x 6 мм.</a:t>
            </a:r>
          </a:p>
          <a:p>
            <a:endParaRPr lang="ru-RU" sz="1400" b="1" dirty="0"/>
          </a:p>
          <a:p>
            <a:r>
              <a:rPr lang="ru-RU" sz="1400" b="1" dirty="0"/>
              <a:t>Вращение в двух и трех плоскостях (опционально).</a:t>
            </a:r>
          </a:p>
          <a:p>
            <a:endParaRPr lang="ru-RU" sz="1400" b="1" dirty="0"/>
          </a:p>
          <a:p>
            <a:r>
              <a:rPr lang="ru-RU" sz="1400" b="1" dirty="0"/>
              <a:t>Высокочеткое световое пятно</a:t>
            </a:r>
          </a:p>
          <a:p>
            <a:r>
              <a:rPr lang="ru-RU" sz="1400" b="1" dirty="0"/>
              <a:t>Исключает  риск бликов, защищая глаза пациентов и медицинского персонала.</a:t>
            </a:r>
          </a:p>
          <a:p>
            <a:endParaRPr lang="ru-RU" sz="1400" b="1" dirty="0"/>
          </a:p>
          <a:p>
            <a:r>
              <a:rPr lang="ru-RU" sz="1400" b="1" dirty="0"/>
              <a:t>Эксклюзивная запатентованная оптическая конструкция FARO с отражённым светом исключает прямое воздействие двух светодиодных источников. 258 небольших отражающих граней каждого отражателя обеспечивают абсолютно равномерное освещение размером 170 x 95 мм.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B25451E-B169-6CBA-39CC-ED039CEAA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932" y="1315749"/>
            <a:ext cx="4619232" cy="325770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6C6447D-F02E-9ED6-0860-889EC89F7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10" y="4725431"/>
            <a:ext cx="6786282" cy="1278028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B338E50A-460B-06E8-54BB-522CAE31D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0536" y="1163776"/>
            <a:ext cx="755463" cy="5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36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500" b="1" dirty="0"/>
              <a:t>СВЕТИЛЬНИК ВРАЧА </a:t>
            </a:r>
          </a:p>
          <a:p>
            <a:r>
              <a:rPr lang="ru-RU" sz="1500" b="1" dirty="0"/>
              <a:t> </a:t>
            </a:r>
          </a:p>
          <a:p>
            <a:r>
              <a:rPr lang="ru-RU" sz="1500" b="1" dirty="0"/>
              <a:t>EVA (optional) открывает новую технологическую эру, предлагая высочайшие стандарты визуального комфорта и освещения как для медицинского персонала, так и для пациентов.</a:t>
            </a:r>
          </a:p>
          <a:p>
            <a:r>
              <a:rPr lang="ru-RU" sz="1500" b="1" dirty="0"/>
              <a:t>Индекс цветопередачи: &gt; 95</a:t>
            </a:r>
          </a:p>
          <a:p>
            <a:r>
              <a:rPr lang="ru-RU" sz="1500" b="1" dirty="0"/>
              <a:t>EVA создает идеальный свет с идеальным балансом цвета и глубины. Он позволяет различать мельчайшие детали тканей, контуров и поверхностей в эллиптическом пятне, специально разработанном для полости рта.</a:t>
            </a:r>
          </a:p>
          <a:p>
            <a:r>
              <a:rPr lang="ru-RU" sz="1500" b="1" dirty="0"/>
              <a:t>Обеспечивает мгновенную визуальную индикацию уровня освещенности и цветовой температуры.</a:t>
            </a:r>
          </a:p>
          <a:p>
            <a:r>
              <a:rPr lang="ru-RU" sz="1500" b="1" dirty="0"/>
              <a:t>ОТРАЖЕННЫЙ СВЕТ</a:t>
            </a:r>
          </a:p>
          <a:p>
            <a:r>
              <a:rPr lang="ru-RU" sz="1500" b="1" dirty="0"/>
              <a:t>Эксклюзивная запатентованная оптическая конструкция с отраженным светом обеспечивает равномерное и четкое световое пятно, предотвращая ослепление пациентов.</a:t>
            </a:r>
          </a:p>
          <a:p>
            <a:r>
              <a:rPr lang="ru-RU" sz="1500" b="1" dirty="0"/>
              <a:t>ЦВЕТОВАЯ ТЕМПЕРАТУРА</a:t>
            </a:r>
          </a:p>
          <a:p>
            <a:r>
              <a:rPr lang="ru-RU" sz="1500" b="1" dirty="0"/>
              <a:t>Выберите идеальную цветовую температуру для вашей стоматологической практики: 5700K, 5000K, 4000K и 2700K. Функция Composave.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b="1" dirty="0"/>
              <a:t>СВЕТИЛЬНИК ВРАЧА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77D5B6-6D56-2F7D-BDD8-032D8CA7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04" y="4595707"/>
            <a:ext cx="6849035" cy="203445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3E94FBB-CBD5-7AEC-7E83-576B9A180F9A}"/>
              </a:ext>
            </a:extLst>
          </p:cNvPr>
          <p:cNvSpPr/>
          <p:nvPr/>
        </p:nvSpPr>
        <p:spPr>
          <a:xfrm>
            <a:off x="437216" y="5876804"/>
            <a:ext cx="6544908" cy="697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AEABC7-794C-8F3C-A739-83889A9FDD2C}"/>
              </a:ext>
            </a:extLst>
          </p:cNvPr>
          <p:cNvSpPr txBox="1"/>
          <p:nvPr/>
        </p:nvSpPr>
        <p:spPr>
          <a:xfrm>
            <a:off x="574258" y="5828821"/>
            <a:ext cx="1353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IDEAL FOR HIGH CONCENTRATION AND 3D PERCEPTION FOR TOOTH SHADES DETECTION, PROSTHETICS AND CONSERVATIVE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587A6D-6472-80E0-3629-FDEC254D3E77}"/>
              </a:ext>
            </a:extLst>
          </p:cNvPr>
          <p:cNvSpPr txBox="1"/>
          <p:nvPr/>
        </p:nvSpPr>
        <p:spPr>
          <a:xfrm>
            <a:off x="2116588" y="5997656"/>
            <a:ext cx="163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IDEAL FOR ORTHODONTICS, CONSERVATIVE AND PEDIATRIC DENTISTRY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534B5A-B650-6416-47CD-7B246AA7BE6F}"/>
              </a:ext>
            </a:extLst>
          </p:cNvPr>
          <p:cNvSpPr txBox="1"/>
          <p:nvPr/>
        </p:nvSpPr>
        <p:spPr>
          <a:xfrm>
            <a:off x="4104312" y="6009872"/>
            <a:ext cx="1353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/>
              <a:t>IDEAL FOR SURGERY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BCAB215-926A-B289-F6DD-447185EA4C6F}"/>
              </a:ext>
            </a:extLst>
          </p:cNvPr>
          <p:cNvSpPr txBox="1"/>
          <p:nvPr/>
        </p:nvSpPr>
        <p:spPr>
          <a:xfrm>
            <a:off x="5658930" y="5901296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/>
              <a:t>COMPOSAVE TO AVOID CURING</a:t>
            </a: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77D63FC6-7079-5411-B584-969F7C3EF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18" y="641329"/>
            <a:ext cx="6599592" cy="371181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4564C15-6ACE-81AC-861C-74F4558AA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3209" y="70815"/>
            <a:ext cx="3029011" cy="574649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5820D5E-6396-4B16-7D3E-A742869D44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04" y="5871676"/>
            <a:ext cx="6547671" cy="91125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AFCC3F7-B07A-1EFA-074F-1E1143689F1F}"/>
              </a:ext>
            </a:extLst>
          </p:cNvPr>
          <p:cNvSpPr txBox="1"/>
          <p:nvPr/>
        </p:nvSpPr>
        <p:spPr>
          <a:xfrm>
            <a:off x="724940" y="5860344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ПРОТЕЗИРОВАНИЯ И РЕСТАВРАЦИОННОЙ СТОМАТОЛОГИИ</a:t>
            </a:r>
            <a:endParaRPr lang="it-IT" sz="8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9DC71BA-E26E-F94D-4783-5AB5322140F3}"/>
              </a:ext>
            </a:extLst>
          </p:cNvPr>
          <p:cNvSpPr txBox="1"/>
          <p:nvPr/>
        </p:nvSpPr>
        <p:spPr>
          <a:xfrm>
            <a:off x="2267631" y="5833170"/>
            <a:ext cx="163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ХИРУРГИИ, ОРТОДОНТИИ, РЕСТАВРАЦИОННОЙ СТОМАТОЛОГИИ И ДЕТСКОЙ СТОМАТОЛОГИИ</a:t>
            </a:r>
            <a:endParaRPr lang="it-IT" sz="8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329B760-92CC-9735-8EE1-AFAE4C4EEB59}"/>
              </a:ext>
            </a:extLst>
          </p:cNvPr>
          <p:cNvSpPr txBox="1"/>
          <p:nvPr/>
        </p:nvSpPr>
        <p:spPr>
          <a:xfrm>
            <a:off x="4169284" y="5848559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</a:t>
            </a:r>
            <a:endParaRPr lang="it-IT" sz="8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690A4C9-BC2B-6682-A81F-C13CBB018B31}"/>
              </a:ext>
            </a:extLst>
          </p:cNvPr>
          <p:cNvSpPr txBox="1"/>
          <p:nvPr/>
        </p:nvSpPr>
        <p:spPr>
          <a:xfrm>
            <a:off x="5651876" y="5838752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ФУНКЦИЯ COMPOSAVE ДЛЯ ПРЕДОТВРАЩЕНИЯ ЗАТВЕРДЕНИЯ КОМПОЗИТА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7110712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F8791C1C-ACD5-00C3-BFA0-73A605BDE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44" y="5619340"/>
            <a:ext cx="6547671" cy="911251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11430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/>
              <a:t>ДВУХФУНКЦИОНАЛЬНЫЙ СВЕТИЛЬНИК:</a:t>
            </a:r>
          </a:p>
          <a:p>
            <a:r>
              <a:rPr lang="ru-RU" sz="1400" b="1" dirty="0"/>
              <a:t>Объединяет стоматологическое и хирургическое освещение в одном устройстве.</a:t>
            </a:r>
          </a:p>
          <a:p>
            <a:r>
              <a:rPr lang="ru-RU" sz="1400" b="1" dirty="0"/>
              <a:t>Высокотехнологичный и простой в использовании:</a:t>
            </a:r>
          </a:p>
          <a:p>
            <a:r>
              <a:rPr lang="ru-RU" sz="1400" b="1" dirty="0"/>
              <a:t>Оснащенный цветным сенсорным дисплеем и автоматической калибровкой датчиков, он обеспечивает высокую производительность и уникальный дизайн.</a:t>
            </a:r>
          </a:p>
          <a:p>
            <a:r>
              <a:rPr lang="ru-RU" sz="1400" b="1" dirty="0"/>
              <a:t>Компактный и инновационный дизайн</a:t>
            </a:r>
          </a:p>
          <a:p>
            <a:r>
              <a:rPr lang="ru-RU" sz="1400" b="1" dirty="0"/>
              <a:t>Вращение головки на 360° (патент FARO) обеспечивает быстрое и точное позиционирование светильника.</a:t>
            </a:r>
          </a:p>
          <a:p>
            <a:r>
              <a:rPr lang="it-IT" sz="1400" b="1" dirty="0"/>
              <a:t>- </a:t>
            </a:r>
            <a:r>
              <a:rPr lang="ru-RU" sz="1400" b="1" dirty="0"/>
              <a:t>СТОМАТОЛОГИЧЕСКАЯ ФУНКЦИЯ: </a:t>
            </a:r>
          </a:p>
          <a:p>
            <a:r>
              <a:rPr lang="ru-RU" sz="1400" b="1" dirty="0"/>
              <a:t>ЭЛЛИПТИЧЕСКОЕ ПЯТНО 200X100 ММ</a:t>
            </a:r>
          </a:p>
          <a:p>
            <a:r>
              <a:rPr lang="ru-RU" sz="1400" b="1" dirty="0"/>
              <a:t>ДО 50 000 ЛЮКС НА РАССТОЯНИИ 700 ММ</a:t>
            </a:r>
          </a:p>
          <a:p>
            <a:r>
              <a:rPr lang="ru-RU" sz="1400" b="1" dirty="0"/>
              <a:t>CRI 98</a:t>
            </a:r>
          </a:p>
          <a:p>
            <a:r>
              <a:rPr lang="ru-RU" sz="1400" b="1" dirty="0"/>
              <a:t>РЕГУЛИРУЕМАЯ ЯРКОСТЬ ОСВЕЩЕНИЯ </a:t>
            </a:r>
          </a:p>
          <a:p>
            <a:r>
              <a:rPr lang="ru-RU" sz="1400" b="1" dirty="0"/>
              <a:t>4 ЦВЕТОВЫЕ ТЕМПЕРАТУРЫ : 5700K, 5000K, 4000K и 2700K   С ФУНКЦИЕЙ COMPOSAVE :</a:t>
            </a:r>
          </a:p>
          <a:p>
            <a:r>
              <a:rPr lang="it-IT" sz="1400" b="1" dirty="0"/>
              <a:t>- </a:t>
            </a:r>
            <a:r>
              <a:rPr lang="ru-RU" sz="1400" b="1" dirty="0"/>
              <a:t>ХИРУРГИЧЕСКАЯ ФУНКЦИЯ</a:t>
            </a:r>
          </a:p>
          <a:p>
            <a:r>
              <a:rPr lang="ru-RU" sz="1400" b="1" dirty="0"/>
              <a:t>Круглое пятно диаметром 250 мм на расстоянии 1 м</a:t>
            </a:r>
          </a:p>
          <a:p>
            <a:r>
              <a:rPr lang="ru-RU" sz="1400" b="1" dirty="0"/>
              <a:t>До 110 000 люкс на расстоянии 1 м</a:t>
            </a:r>
          </a:p>
          <a:p>
            <a:r>
              <a:rPr lang="ru-RU" sz="1400" b="1" dirty="0"/>
              <a:t>Максимальная освещенность: 160 000 люкс на расстоянии 800 мм</a:t>
            </a:r>
          </a:p>
          <a:p>
            <a:r>
              <a:rPr lang="ru-RU" sz="1400" b="1" dirty="0"/>
              <a:t>CRI 98</a:t>
            </a:r>
          </a:p>
          <a:p>
            <a:r>
              <a:rPr lang="ru-RU" sz="1400" b="1" dirty="0"/>
              <a:t>Регулируемая яркость освещения</a:t>
            </a:r>
          </a:p>
          <a:p>
            <a:r>
              <a:rPr lang="ru-RU" sz="1400" b="1" dirty="0"/>
              <a:t>Фиксированная цветовая температура, 5000K и 2700K  и функция Composave 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/>
              <a:t>OPERATOR LIGHT </a:t>
            </a:r>
            <a:endParaRPr lang="az-Cyrl-AZ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077D5B6-6D56-2F7D-BDD8-032D8CA7A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12" y="4355815"/>
            <a:ext cx="6849035" cy="203445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0AEABC7-794C-8F3C-A739-83889A9FDD2C}"/>
              </a:ext>
            </a:extLst>
          </p:cNvPr>
          <p:cNvSpPr txBox="1"/>
          <p:nvPr/>
        </p:nvSpPr>
        <p:spPr>
          <a:xfrm>
            <a:off x="512644" y="5645719"/>
            <a:ext cx="1353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IDEAL FOR HIGH CONCENTRATION AND 3D PERCEPTION FOR TOOTH SHADES DETECTION, PROSTHETICS AND CONSERVATIVE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1587A6D-6472-80E0-3629-FDEC254D3E77}"/>
              </a:ext>
            </a:extLst>
          </p:cNvPr>
          <p:cNvSpPr txBox="1"/>
          <p:nvPr/>
        </p:nvSpPr>
        <p:spPr>
          <a:xfrm>
            <a:off x="2080279" y="5589595"/>
            <a:ext cx="1635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IDEAL FOR ORTHODONTICS, CONSERVATIVE AND PEDIATRIC DENTISTRY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2534B5A-B650-6416-47CD-7B246AA7BE6F}"/>
              </a:ext>
            </a:extLst>
          </p:cNvPr>
          <p:cNvSpPr txBox="1"/>
          <p:nvPr/>
        </p:nvSpPr>
        <p:spPr>
          <a:xfrm>
            <a:off x="3964338" y="5612936"/>
            <a:ext cx="1353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/>
              <a:t>IDEAL FOR SURGERY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BCAB215-926A-B289-F6DD-447185EA4C6F}"/>
              </a:ext>
            </a:extLst>
          </p:cNvPr>
          <p:cNvSpPr txBox="1"/>
          <p:nvPr/>
        </p:nvSpPr>
        <p:spPr>
          <a:xfrm>
            <a:off x="5612201" y="5659102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" dirty="0"/>
              <a:t>COMPOSAVE TO AVOID CURING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8164AFAD-6E91-8E9F-7FD4-290ED15E5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612" y="1600201"/>
            <a:ext cx="6817776" cy="2766288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43E94FBB-CBD5-7AEC-7E83-576B9A180F9A}"/>
              </a:ext>
            </a:extLst>
          </p:cNvPr>
          <p:cNvSpPr/>
          <p:nvPr/>
        </p:nvSpPr>
        <p:spPr>
          <a:xfrm>
            <a:off x="423246" y="5589595"/>
            <a:ext cx="6544908" cy="10817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C8B32EE-7921-3C3F-4EE8-F1A5AD2A492A}"/>
              </a:ext>
            </a:extLst>
          </p:cNvPr>
          <p:cNvSpPr txBox="1"/>
          <p:nvPr/>
        </p:nvSpPr>
        <p:spPr>
          <a:xfrm>
            <a:off x="602042" y="5721140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ПРОТЕЗИРОВАНИЯ И РЕСТАВРАЦИОННОЙ СТОМАТОЛОГИИ</a:t>
            </a:r>
            <a:endParaRPr lang="it-IT" sz="8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BA4E96-2E55-8313-AA94-ED84999E1E2D}"/>
              </a:ext>
            </a:extLst>
          </p:cNvPr>
          <p:cNvSpPr txBox="1"/>
          <p:nvPr/>
        </p:nvSpPr>
        <p:spPr>
          <a:xfrm>
            <a:off x="2188811" y="5707802"/>
            <a:ext cx="163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ХИРУРГИИ, ОРТОДОНТИИ, РЕСТАВРАЦИОННОЙ СТОМАТОЛОГИИ И ДЕТСКОЙ СТОМАТОЛОГИИ</a:t>
            </a:r>
            <a:endParaRPr lang="it-IT" sz="8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34FE4AB-359F-7829-BC88-82E9AB02FC0D}"/>
              </a:ext>
            </a:extLst>
          </p:cNvPr>
          <p:cNvSpPr txBox="1"/>
          <p:nvPr/>
        </p:nvSpPr>
        <p:spPr>
          <a:xfrm>
            <a:off x="4019375" y="5712706"/>
            <a:ext cx="1353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РЕКОМЕНДОВАНО ДЛЯ ХИРУРГИИ</a:t>
            </a:r>
            <a:endParaRPr lang="it-IT" sz="800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D63D818-E5FB-228F-A251-EB002F4BBE7A}"/>
              </a:ext>
            </a:extLst>
          </p:cNvPr>
          <p:cNvSpPr txBox="1"/>
          <p:nvPr/>
        </p:nvSpPr>
        <p:spPr>
          <a:xfrm>
            <a:off x="5696227" y="5705268"/>
            <a:ext cx="1353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/>
              <a:t>ФУНКЦИЯ COMPOSAVE ДЛЯ ПРЕДОТВРАЩЕНИЯ ЗАТВЕРДЕНИЯ КОМПОЗИТА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031096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НОЖНАЯ ПЕДАЛЬ</a:t>
            </a:r>
          </a:p>
          <a:p>
            <a:r>
              <a:rPr lang="ru-RU" b="1" dirty="0"/>
              <a:t>Вес  педали около 10 кг. (прочное металлическое основание), что позволяет позиниоционировать ее удобно на полу и работать с ней, не опасаясь случайных перемещений, которые созданиют сложности доктору. Педаль оснащена выдвижной подъёмной ручкой, помощью которой удобно перемещать педаль или убирать ручку при необходимости. Педаль может быть выполнена в 3х разных вариантах ( нажимная , и беспроводные варианты стандартной и нажимной версий - *optional ). Плата педали обработана специальным покрытыем для защиты от повреждений электронной платы при случайном контакте с водой</a:t>
            </a:r>
            <a:r>
              <a:rPr lang="it-IT" b="1" dirty="0"/>
              <a:t>.</a:t>
            </a:r>
            <a:endParaRPr lang="ru-RU" b="1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НОЖНАЯ ПЕДАЛЬ</a:t>
            </a:r>
            <a:r>
              <a:rPr lang="it-IT" dirty="0"/>
              <a:t> </a:t>
            </a:r>
            <a:endParaRPr lang="az-Cyrl-AZ" b="1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 descr="Immagine che contiene Controller di gioco&#10;&#10;Il contenuto generato dall'IA potrebbe non essere corretto.">
            <a:extLst>
              <a:ext uri="{FF2B5EF4-FFF2-40B4-BE49-F238E27FC236}">
                <a16:creationId xmlns:a16="http://schemas.microsoft.com/office/drawing/2014/main" id="{1001E752-70FF-ECCB-BA62-3E08E881B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6" b="18231"/>
          <a:stretch/>
        </p:blipFill>
        <p:spPr>
          <a:xfrm>
            <a:off x="1333198" y="1268405"/>
            <a:ext cx="4808822" cy="421998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B8FB686-6A1E-6F5D-1697-5CD8B5C4D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23" y="4848347"/>
            <a:ext cx="2467319" cy="14575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2975ABC-843B-0F7E-753B-E685D52DA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263" y="4860830"/>
            <a:ext cx="2467319" cy="1457528"/>
          </a:xfrm>
          <a:prstGeom prst="rect">
            <a:avLst/>
          </a:prstGeom>
        </p:spPr>
      </p:pic>
      <p:sp>
        <p:nvSpPr>
          <p:cNvPr id="8" name="Arco 7">
            <a:extLst>
              <a:ext uri="{FF2B5EF4-FFF2-40B4-BE49-F238E27FC236}">
                <a16:creationId xmlns:a16="http://schemas.microsoft.com/office/drawing/2014/main" id="{84E07BFB-F3A1-FD53-ACBA-F90B9232DF4F}"/>
              </a:ext>
            </a:extLst>
          </p:cNvPr>
          <p:cNvSpPr/>
          <p:nvPr/>
        </p:nvSpPr>
        <p:spPr>
          <a:xfrm rot="13596816" flipV="1">
            <a:off x="4270903" y="4893082"/>
            <a:ext cx="568098" cy="556736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Arco 18">
            <a:extLst>
              <a:ext uri="{FF2B5EF4-FFF2-40B4-BE49-F238E27FC236}">
                <a16:creationId xmlns:a16="http://schemas.microsoft.com/office/drawing/2014/main" id="{7020DB6C-3A63-A732-49F9-50E03A76D5DE}"/>
              </a:ext>
            </a:extLst>
          </p:cNvPr>
          <p:cNvSpPr/>
          <p:nvPr/>
        </p:nvSpPr>
        <p:spPr>
          <a:xfrm rot="13596816" flipV="1">
            <a:off x="4339296" y="4972836"/>
            <a:ext cx="449920" cy="419421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Arco 19">
            <a:extLst>
              <a:ext uri="{FF2B5EF4-FFF2-40B4-BE49-F238E27FC236}">
                <a16:creationId xmlns:a16="http://schemas.microsoft.com/office/drawing/2014/main" id="{198E4965-0C8B-DBA8-5554-E5A3E49539FD}"/>
              </a:ext>
            </a:extLst>
          </p:cNvPr>
          <p:cNvSpPr/>
          <p:nvPr/>
        </p:nvSpPr>
        <p:spPr>
          <a:xfrm rot="13596816" flipV="1">
            <a:off x="4412845" y="5042353"/>
            <a:ext cx="302825" cy="280388"/>
          </a:xfrm>
          <a:prstGeom prst="arc">
            <a:avLst>
              <a:gd name="adj1" fmla="val 16200000"/>
              <a:gd name="adj2" fmla="val 454499"/>
            </a:avLst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>
            <a:extLst>
              <a:ext uri="{FF2B5EF4-FFF2-40B4-BE49-F238E27FC236}">
                <a16:creationId xmlns:a16="http://schemas.microsoft.com/office/drawing/2014/main" id="{9DC892E7-66CC-A959-9EC2-800333559826}"/>
              </a:ext>
            </a:extLst>
          </p:cNvPr>
          <p:cNvSpPr/>
          <p:nvPr/>
        </p:nvSpPr>
        <p:spPr>
          <a:xfrm>
            <a:off x="4516851" y="5098937"/>
            <a:ext cx="84098" cy="692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458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ЦВЕТА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Цветовая палитра : стандартные и спец. цвета (optional)</a:t>
            </a:r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ЦВЕТА 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F15900E-F51F-7E70-9D5F-11AE71E25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3" y="2702067"/>
            <a:ext cx="3361765" cy="2792034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48C6C9B-9170-BF49-6CF1-33605F1B3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16" y="1279846"/>
            <a:ext cx="3437787" cy="287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468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A041651-E3B7-E6C5-EAF5-383543A1F282}"/>
              </a:ext>
            </a:extLst>
          </p:cNvPr>
          <p:cNvSpPr/>
          <p:nvPr/>
        </p:nvSpPr>
        <p:spPr>
          <a:xfrm>
            <a:off x="-19049" y="0"/>
            <a:ext cx="7391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4A20AF8-D808-19CB-4043-6383914E097F}"/>
              </a:ext>
            </a:extLst>
          </p:cNvPr>
          <p:cNvSpPr/>
          <p:nvPr/>
        </p:nvSpPr>
        <p:spPr>
          <a:xfrm>
            <a:off x="7379970" y="0"/>
            <a:ext cx="48006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ГАРАНТИЯ</a:t>
            </a:r>
          </a:p>
          <a:p>
            <a:r>
              <a:rPr lang="ru-RU" dirty="0"/>
              <a:t>ГАРАНТИЙНЫЙ СРОК - 4 ГОДА (БЕЗ ДОПЛАТ) НА ВСЕ ЧАСТИ ПРОИЗВОДИМЫЕ НА ЗАВОДЕ . НА КОМПОНЕНТЫ , ПРОИЗВОДИМЫХ СТОРОННИМИ ЗАВОДАМИ ДЕЙСТВУЕТ ГАРАНТИЯ ИX ПРОИЗВОДИТЕЛЯ</a:t>
            </a:r>
            <a:r>
              <a:rPr lang="it-IT" dirty="0"/>
              <a:t>.</a:t>
            </a:r>
            <a:endParaRPr lang="en-US" dirty="0"/>
          </a:p>
          <a:p>
            <a:endParaRPr lang="ru-RU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2272F2-3DDC-8808-2E1A-411CCC7E5045}"/>
              </a:ext>
            </a:extLst>
          </p:cNvPr>
          <p:cNvSpPr/>
          <p:nvPr/>
        </p:nvSpPr>
        <p:spPr>
          <a:xfrm>
            <a:off x="-19049" y="0"/>
            <a:ext cx="3139440" cy="7162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dirty="0"/>
              <a:t> </a:t>
            </a:r>
            <a:r>
              <a:rPr lang="az-Cyrl-AZ" b="1" dirty="0"/>
              <a:t>ГАРАНТИЯ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486D75E-1505-D8BE-9673-B34E1B09B886}"/>
              </a:ext>
            </a:extLst>
          </p:cNvPr>
          <p:cNvSpPr/>
          <p:nvPr/>
        </p:nvSpPr>
        <p:spPr>
          <a:xfrm>
            <a:off x="384810" y="552125"/>
            <a:ext cx="3322320" cy="220779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logo, Carattere, simbolo&#10;&#10;Il contenuto generato dall'IA potrebbe non essere corretto.">
            <a:extLst>
              <a:ext uri="{FF2B5EF4-FFF2-40B4-BE49-F238E27FC236}">
                <a16:creationId xmlns:a16="http://schemas.microsoft.com/office/drawing/2014/main" id="{E87ED107-3058-CAEB-99D0-C3A1DCC44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" y="1103664"/>
            <a:ext cx="6284931" cy="215573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E6F0FED4-AC0D-1E6E-5E73-81D72D27D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910" y="3221419"/>
            <a:ext cx="6313831" cy="219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42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28301</TotalTime>
  <Words>2315</Words>
  <Application>Microsoft Office PowerPoint</Application>
  <PresentationFormat>Widescreen</PresentationFormat>
  <Paragraphs>213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</dc:creator>
  <cp:lastModifiedBy>elena</cp:lastModifiedBy>
  <cp:revision>199</cp:revision>
  <cp:lastPrinted>2025-10-14T16:30:11Z</cp:lastPrinted>
  <dcterms:created xsi:type="dcterms:W3CDTF">2025-09-18T08:55:56Z</dcterms:created>
  <dcterms:modified xsi:type="dcterms:W3CDTF">2025-10-15T07:37:10Z</dcterms:modified>
</cp:coreProperties>
</file>