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9" r:id="rId6"/>
    <p:sldId id="259" r:id="rId7"/>
    <p:sldId id="263" r:id="rId8"/>
    <p:sldId id="267" r:id="rId9"/>
    <p:sldId id="271" r:id="rId10"/>
    <p:sldId id="272" r:id="rId11"/>
    <p:sldId id="264" r:id="rId12"/>
    <p:sldId id="278" r:id="rId13"/>
    <p:sldId id="265" r:id="rId14"/>
    <p:sldId id="277" r:id="rId15"/>
    <p:sldId id="279" r:id="rId16"/>
    <p:sldId id="266" r:id="rId17"/>
    <p:sldId id="258" r:id="rId18"/>
    <p:sldId id="274" r:id="rId19"/>
    <p:sldId id="275" r:id="rId20"/>
    <p:sldId id="268" r:id="rId21"/>
    <p:sldId id="276" r:id="rId22"/>
    <p:sldId id="273" r:id="rId23"/>
  </p:sldIdLst>
  <p:sldSz cx="12192000" cy="6858000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3D4"/>
    <a:srgbClr val="EBE9E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9" d="100"/>
          <a:sy n="79" d="100"/>
        </p:scale>
        <p:origin x="850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13E383-C2F6-40CB-B0F5-30BCA07D8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BD14130-2855-D5B2-CF7D-2269FF41C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767C762-92F7-7C03-DD0F-4F3004EE6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971DDC-F63B-6B2B-9E13-0223B81D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062C5D-591B-E9F5-27AC-EF7B25BDA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3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7FDFD1-363C-4097-84A1-8B314DDCB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421CC2-B31F-7667-BC19-572BEC854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936677-427C-1E62-DE9E-E12D128D4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45A263-6674-D8F0-FAFF-BBBB39DED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610765-7B24-C1F6-4F92-A339D0338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32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768A72-E9C0-ED3E-47A8-B59D8051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2E1723-2645-866E-1C35-8739B45E6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9BC78FA-AE45-9CCD-8F99-147DE97EF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187547-7D28-659B-939E-F16714C2B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E03B83-3763-C944-3EBA-1036C334B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4041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1A535-C5BD-242F-42E1-22433D7A9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3CECF5-2A95-74C5-2761-ACB4AC328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4A83D27-35C4-F7F1-2F27-E0BA441CE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B3C344C-B9E7-70CF-E868-21DA1454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BBF928F-9379-0CF8-FF4F-5EF730F0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C8494A4-DB61-1D01-6873-23FDCB094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224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8E1A0E-CFE3-D1BC-D1FA-4CFF27CF0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13677C8-B53E-E9ED-195F-62734F8BB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4CAF557-4E25-4035-C9B9-544E1F7ED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DCCE198-5A0A-6DA9-66F4-22FCB80051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0E4790B-AE53-96B9-F709-02C41B9C6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B9CB1E6-A68E-12EA-35B6-5C9773A1D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52246F6-08E8-D6B7-74F8-4B5ABB37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8C8865B-1FD9-C4DE-E9AE-EBF93726E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50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43CCEF-47BF-B9AF-E129-CDFBE3268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9678F9E-741C-1AA3-F16A-B675E1352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A8FE860-74BB-19AC-5EB2-F7CAC6743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18DB9E5-42A9-9880-DC3E-C3DF3C954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273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7D2C277-6385-D747-B9E1-76B31F87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6848026-DBC6-FABA-3623-FD1E8D406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86CF61-B311-1047-D86D-AB809982D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84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5EF80-CADC-37D3-ACC3-0C327B3A4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3C1639-EFA8-8851-4DA6-51870CA7A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BEF4D8-6DA6-53AA-31CE-688952468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5A166F5-DAF4-71A5-F13F-6DD7F0D36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9FBB4E-EB2C-A778-2095-7D6AE7D14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15FC35-A8C7-BBAD-EE8B-DF489432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56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358FE7-5A03-948F-607A-35713766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EDB7993-2CD7-A8D0-4DF1-15ADB542A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9B4347A-8340-DB04-CCB2-90DBB5999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B76D84-095B-6064-6152-67DCB0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CD531A1-0F1A-AE7B-4979-4290D1D0D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01E43F2-26F4-5469-6251-E257E764D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2181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34C5CF-077B-46E8-2862-47769DCCF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59551D-0006-7D91-C007-B8B0F64B8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1ECE51-C896-8D68-3B77-D1E7F9E4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094A70-0127-8D8C-F85C-9CEBA151A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971685-A6F5-9DC2-75D5-B21F5C9A1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006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B865789-81BE-C2E9-E0F2-7F38788D1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6E3D41A-C5DE-76BC-02FD-1C9DD10CD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6D42CA-47B4-999E-58EA-46D43AC99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095E32-0776-9516-ACD8-99EEE0C9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D53091-28E3-163E-DFCA-D5C44DE87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21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385A251-5911-F3AE-B7FE-A235ED80A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AB3528-8300-ECC5-713D-7B92E753E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2550AC-7E03-623E-7DD9-A806837A77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2697F3-7822-B327-8C0F-9A2CE90DE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045188-29EB-6ACD-9DEF-226D37FE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15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9140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23850" y="440158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48D6513-B275-A861-C960-EAF51C104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64" y="1056394"/>
            <a:ext cx="7897736" cy="536144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C2BDAEF-7B23-C713-868F-44BC912C7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498" y="845106"/>
            <a:ext cx="1447803" cy="9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11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</a:rPr>
              <a:t>-   Сиденье и спинка перемещаются синхронно при вызове положения Тренделенбурга, без рывков , обеспечивая комфорт пациенту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</a:rPr>
              <a:t>Угол сиденья пациента акцентирован.</a:t>
            </a:r>
            <a:endParaRPr lang="it-IT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</a:rPr>
              <a:t>Спинка анатомическая STANDARD с поддержкой в области поясничной зоны и УЛЬТРАШИРОКАЯ СПИНКА, анатомическая с поддержкой в области поясничной зоны из материала с эффектом памяти</a:t>
            </a:r>
            <a:endParaRPr lang="it-IT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</a:rPr>
              <a:t>Спинка кресла имеет возможность автоматической регулировки по высоте (запатентованная система)</a:t>
            </a:r>
          </a:p>
          <a:p>
            <a:r>
              <a:rPr lang="ru-RU" b="1" dirty="0">
                <a:solidFill>
                  <a:schemeClr val="bg1"/>
                </a:solidFill>
              </a:rPr>
              <a:t>- </a:t>
            </a:r>
            <a:r>
              <a:rPr lang="it-IT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Подголовник движется в 2 направлениях , выполнен из нержавеющей стали </a:t>
            </a:r>
          </a:p>
          <a:p>
            <a:r>
              <a:rPr lang="ru-RU" b="1" dirty="0">
                <a:solidFill>
                  <a:schemeClr val="bg1"/>
                </a:solidFill>
              </a:rPr>
              <a:t>грузоподъемность около 200 кг . не требует обязательной фиксации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-Съемная защитная оболочка под ногами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Пластик для медицинского применения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СИСТЕМА БЕЗОПАСНОСТИ - защита от повреждений при автоматическом опускании кресла -  4 шт..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Возможность адаптации для работы  как праворуким , так и леворуком врачам на одном и том же кресле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</a:t>
            </a:r>
          </a:p>
        </p:txBody>
      </p:sp>
      <p:pic>
        <p:nvPicPr>
          <p:cNvPr id="3" name="Immagine 2" descr="Immagine che contiene Attrezzature mediche, assistenza sanitaria, medico, muro&#10;&#10;Il contenuto generato dall'IA potrebbe non essere corretto.">
            <a:extLst>
              <a:ext uri="{FF2B5EF4-FFF2-40B4-BE49-F238E27FC236}">
                <a16:creationId xmlns:a16="http://schemas.microsoft.com/office/drawing/2014/main" id="{30E85252-2E5F-A9CD-95DE-30C108969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01"/>
          <a:stretch/>
        </p:blipFill>
        <p:spPr>
          <a:xfrm>
            <a:off x="831281" y="716280"/>
            <a:ext cx="4578220" cy="4655976"/>
          </a:xfrm>
          <a:prstGeom prst="rect">
            <a:avLst/>
          </a:prstGeom>
          <a:ln>
            <a:noFill/>
          </a:ln>
        </p:spPr>
      </p:pic>
      <p:sp>
        <p:nvSpPr>
          <p:cNvPr id="22" name="Ovale 21">
            <a:extLst>
              <a:ext uri="{FF2B5EF4-FFF2-40B4-BE49-F238E27FC236}">
                <a16:creationId xmlns:a16="http://schemas.microsoft.com/office/drawing/2014/main" id="{68FF9336-0A5A-987E-9842-BC07CF458469}"/>
              </a:ext>
            </a:extLst>
          </p:cNvPr>
          <p:cNvSpPr/>
          <p:nvPr/>
        </p:nvSpPr>
        <p:spPr>
          <a:xfrm>
            <a:off x="3092734" y="2544924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E849D9EB-C1BD-16A7-C5BB-B54F1BA72ACC}"/>
              </a:ext>
            </a:extLst>
          </p:cNvPr>
          <p:cNvSpPr/>
          <p:nvPr/>
        </p:nvSpPr>
        <p:spPr>
          <a:xfrm>
            <a:off x="3201591" y="3128948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85519C1-319C-00F8-E06E-62A108704560}"/>
              </a:ext>
            </a:extLst>
          </p:cNvPr>
          <p:cNvSpPr/>
          <p:nvPr/>
        </p:nvSpPr>
        <p:spPr>
          <a:xfrm>
            <a:off x="5009304" y="2213321"/>
            <a:ext cx="1304657" cy="195698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7A7C58E2-4426-3E74-49DE-6278F8F7F2E1}"/>
              </a:ext>
            </a:extLst>
          </p:cNvPr>
          <p:cNvCxnSpPr>
            <a:cxnSpLocks/>
          </p:cNvCxnSpPr>
          <p:nvPr/>
        </p:nvCxnSpPr>
        <p:spPr>
          <a:xfrm>
            <a:off x="4973731" y="2632736"/>
            <a:ext cx="473351" cy="64894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Arco 20">
            <a:extLst>
              <a:ext uri="{FF2B5EF4-FFF2-40B4-BE49-F238E27FC236}">
                <a16:creationId xmlns:a16="http://schemas.microsoft.com/office/drawing/2014/main" id="{9AB7AB21-E734-A689-7AE5-824D22608638}"/>
              </a:ext>
            </a:extLst>
          </p:cNvPr>
          <p:cNvSpPr/>
          <p:nvPr/>
        </p:nvSpPr>
        <p:spPr>
          <a:xfrm>
            <a:off x="4842061" y="2263167"/>
            <a:ext cx="1210042" cy="1068355"/>
          </a:xfrm>
          <a:prstGeom prst="arc">
            <a:avLst/>
          </a:prstGeom>
          <a:ln w="571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6" name="Immagine 25" descr="Immagine che contiene schizzo, automobile&#10;&#10;Il contenuto generato dall'IA potrebbe non essere corretto.">
            <a:extLst>
              <a:ext uri="{FF2B5EF4-FFF2-40B4-BE49-F238E27FC236}">
                <a16:creationId xmlns:a16="http://schemas.microsoft.com/office/drawing/2014/main" id="{A74D05C1-9967-675E-3D3D-41E5027D8C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15" y="4891475"/>
            <a:ext cx="3915403" cy="1322429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F945172C-45B7-0AE9-1C5D-59C19D4C1C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802" y="4516058"/>
            <a:ext cx="1106875" cy="1762241"/>
          </a:xfrm>
          <a:prstGeom prst="rect">
            <a:avLst/>
          </a:prstGeom>
        </p:spPr>
      </p:pic>
      <p:pic>
        <p:nvPicPr>
          <p:cNvPr id="32" name="Immagine 31" descr="Immagine che contiene stoviglie&#10;&#10;Il contenuto generato dall'IA potrebbe non essere corretto.">
            <a:extLst>
              <a:ext uri="{FF2B5EF4-FFF2-40B4-BE49-F238E27FC236}">
                <a16:creationId xmlns:a16="http://schemas.microsoft.com/office/drawing/2014/main" id="{399C092A-D6A5-A1E1-7234-5DB08B623C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485" y="4516059"/>
            <a:ext cx="1402744" cy="176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-    Сиденье и спинка перемещаются синхронно при вызове положения Тренделенбурга, без рывков , обеспечивая комфорт пациенту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Угол сиденья пациента акцентирован.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Спинка анатомическая STANDARD с поддержкой в области поясничной зоны и УЛЬТРАШИРОКАЯ СПИНКА, анатомическая с поддержкой в области поясничной зоны из материала с эффектом памяти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Спинка кресла имеет возможность автоматической регулировки по высоте (запатентованная система)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-  Подголовник движется в 2 направлениях , выполнен из нержавеющей стали </a:t>
            </a:r>
          </a:p>
          <a:p>
            <a:r>
              <a:rPr lang="it-IT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грузоподъемность около 200 кг . не требует обязательной фиксации</a:t>
            </a:r>
          </a:p>
          <a:p>
            <a:r>
              <a:rPr lang="ru-RU" b="1" dirty="0">
                <a:solidFill>
                  <a:schemeClr val="bg1"/>
                </a:solidFill>
              </a:rPr>
              <a:t>-Съемная защитная оболочка под ногами </a:t>
            </a:r>
          </a:p>
          <a:p>
            <a:r>
              <a:rPr lang="ru-RU" b="1" dirty="0">
                <a:solidFill>
                  <a:schemeClr val="bg1"/>
                </a:solidFill>
              </a:rPr>
              <a:t> Пластик для медицинского применения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 СИСТЕМА БЕЗОПАСНОСТИ - защита от повреждений при автоматическом опускании кресла -  4 шт..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- Возможность адаптации для работы  как праворуким , так и леворуком врачам на одном и том же кресле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</a:t>
            </a:r>
          </a:p>
        </p:txBody>
      </p:sp>
      <p:pic>
        <p:nvPicPr>
          <p:cNvPr id="16" name="Immagine 15" descr="Immagine che contiene Attrezzature mediche, medico, assistenza sanitaria, vestiti&#10;&#10;Il contenuto generato dall'IA potrebbe non essere corretto.">
            <a:extLst>
              <a:ext uri="{FF2B5EF4-FFF2-40B4-BE49-F238E27FC236}">
                <a16:creationId xmlns:a16="http://schemas.microsoft.com/office/drawing/2014/main" id="{180B7444-19F4-EDCB-8D80-02557CBC6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30" y="859680"/>
            <a:ext cx="6129168" cy="4085806"/>
          </a:xfrm>
          <a:prstGeom prst="rect">
            <a:avLst/>
          </a:prstGeom>
        </p:spPr>
      </p:pic>
      <p:sp>
        <p:nvSpPr>
          <p:cNvPr id="11" name="Ovale 10">
            <a:extLst>
              <a:ext uri="{FF2B5EF4-FFF2-40B4-BE49-F238E27FC236}">
                <a16:creationId xmlns:a16="http://schemas.microsoft.com/office/drawing/2014/main" id="{8FACEC7D-15A1-0701-84A4-21701BADE2A3}"/>
              </a:ext>
            </a:extLst>
          </p:cNvPr>
          <p:cNvSpPr/>
          <p:nvPr/>
        </p:nvSpPr>
        <p:spPr>
          <a:xfrm>
            <a:off x="5645835" y="3493511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F9F04FC-50A2-3630-BE53-4E75F813F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56" y="5135962"/>
            <a:ext cx="5541744" cy="1164437"/>
          </a:xfrm>
          <a:prstGeom prst="rect">
            <a:avLst/>
          </a:prstGeom>
        </p:spPr>
      </p:pic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24424BD0-4600-F68B-3D30-4FC9E55976AE}"/>
              </a:ext>
            </a:extLst>
          </p:cNvPr>
          <p:cNvCxnSpPr>
            <a:cxnSpLocks/>
            <a:stCxn id="11" idx="3"/>
          </p:cNvCxnSpPr>
          <p:nvPr/>
        </p:nvCxnSpPr>
        <p:spPr>
          <a:xfrm flipH="1">
            <a:off x="2640563" y="3683987"/>
            <a:ext cx="3037155" cy="15971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3BBA8E74-A610-545F-C022-1E134C1C91DC}"/>
              </a:ext>
            </a:extLst>
          </p:cNvPr>
          <p:cNvCxnSpPr>
            <a:cxnSpLocks/>
          </p:cNvCxnSpPr>
          <p:nvPr/>
        </p:nvCxnSpPr>
        <p:spPr>
          <a:xfrm flipH="1">
            <a:off x="4672769" y="3638954"/>
            <a:ext cx="1039978" cy="18326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521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95D8D2D-2314-F919-0F85-BE38316A8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94" y="990600"/>
            <a:ext cx="6421794" cy="4281196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   Сиденье и спинка перемещаются синхронно при вызове положения Тренделенбурга, без рывков , обеспечивая комфорт пациенту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Угол сиденья пациента акцентирован.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Спинка анатомическая STANDARD с поддержкой в области поясничной зоны и УЛЬТРАШИРОКАЯ СПИНКА, анатомическая с поддержкой в области поясничной зоны из материала с эффектом памяти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Спинка кресла имеет возможность автоматической регулировки по высоте (запатентованная система)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 Подголовник движется в 2 направлениях , выполнен из нержавеющей стали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грузоподъемность около 200 кг . не требует обязательной фиксации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-Съемная защитная оболочка под ногами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Пластик для медицинского применения</a:t>
            </a:r>
          </a:p>
          <a:p>
            <a:r>
              <a:rPr lang="ru-RU" b="1" dirty="0">
                <a:solidFill>
                  <a:schemeClr val="bg1"/>
                </a:solidFill>
              </a:rPr>
              <a:t> СИСТЕМА БЕЗОПАСНОСТИ - защита от повреждений при автоматическом опускании кресла -  4 шт..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Возможность адаптации для работы  как праворуким , так и леворуком врачам на одном и том же кресле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</a:t>
            </a: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68FF9336-0A5A-987E-9842-BC07CF458469}"/>
              </a:ext>
            </a:extLst>
          </p:cNvPr>
          <p:cNvSpPr/>
          <p:nvPr/>
        </p:nvSpPr>
        <p:spPr>
          <a:xfrm>
            <a:off x="2111829" y="1218421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8FACEC7D-15A1-0701-84A4-21701BADE2A3}"/>
              </a:ext>
            </a:extLst>
          </p:cNvPr>
          <p:cNvSpPr/>
          <p:nvPr/>
        </p:nvSpPr>
        <p:spPr>
          <a:xfrm>
            <a:off x="4272961" y="2348102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2460A310-9201-88C9-C1C9-4CB15B62DA4C}"/>
              </a:ext>
            </a:extLst>
          </p:cNvPr>
          <p:cNvSpPr/>
          <p:nvPr/>
        </p:nvSpPr>
        <p:spPr>
          <a:xfrm>
            <a:off x="1441814" y="1667745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BA173178-F6CA-048E-C4B2-063461574B03}"/>
              </a:ext>
            </a:extLst>
          </p:cNvPr>
          <p:cNvSpPr/>
          <p:nvPr/>
        </p:nvSpPr>
        <p:spPr>
          <a:xfrm>
            <a:off x="3199177" y="4400059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BD8D5D8-2D4E-2124-5DF3-7ECB8BAB3A5A}"/>
              </a:ext>
            </a:extLst>
          </p:cNvPr>
          <p:cNvSpPr/>
          <p:nvPr/>
        </p:nvSpPr>
        <p:spPr>
          <a:xfrm>
            <a:off x="4272961" y="4126256"/>
            <a:ext cx="2412783" cy="593790"/>
          </a:xfrm>
          <a:prstGeom prst="rect">
            <a:avLst/>
          </a:prstGeom>
          <a:solidFill>
            <a:srgbClr val="D5D3D4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AF44ECD-E35B-711F-3257-A5FF1D0C5A68}"/>
              </a:ext>
            </a:extLst>
          </p:cNvPr>
          <p:cNvSpPr/>
          <p:nvPr/>
        </p:nvSpPr>
        <p:spPr>
          <a:xfrm>
            <a:off x="205994" y="4720046"/>
            <a:ext cx="1235820" cy="593790"/>
          </a:xfrm>
          <a:prstGeom prst="rect">
            <a:avLst/>
          </a:prstGeom>
          <a:solidFill>
            <a:srgbClr val="D5D3D4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B50266D-DF1A-54BD-69CD-7DF4CF94D3E7}"/>
              </a:ext>
            </a:extLst>
          </p:cNvPr>
          <p:cNvSpPr/>
          <p:nvPr/>
        </p:nvSpPr>
        <p:spPr>
          <a:xfrm>
            <a:off x="5643154" y="4214742"/>
            <a:ext cx="984634" cy="905898"/>
          </a:xfrm>
          <a:prstGeom prst="rect">
            <a:avLst/>
          </a:prstGeom>
          <a:solidFill>
            <a:srgbClr val="D5D3D4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4244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   Сиденье и спинка перемещаются синхронно при вызове положения Тренделенбурга, без рывков , обеспечивая комфорт пациенту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Угол сиденья пациента акцентирован.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Спинка анатомическая STANDARD с поддержкой в области поясничной зоны и УЛЬТРАШИРОКАЯ СПИНКА, анатомическая с поддержкой в области поясничной зоны из материала с эффектом памяти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Спинка кресла имеет возможность автоматической регулировки по высоте (запатентованная система)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 Подголовник движется в 2 направлениях , выполнен из нержавеющей стали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грузоподъемность около 200 кг . не требует обязательной фиксации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-Съемная защитная оболочка под ногами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Пластик для медицинского применения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СИСТЕМА БЕЗОПАСНОСТИ - защита от повреждений при автоматическом опускании кресла -  4 шт..</a:t>
            </a:r>
          </a:p>
          <a:p>
            <a:r>
              <a:rPr lang="ru-RU" b="1" dirty="0">
                <a:solidFill>
                  <a:schemeClr val="bg1"/>
                </a:solidFill>
              </a:rPr>
              <a:t>- Возможность адаптации для работы  как праворуким , так и леворуком врачам на одном и том же кресле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</a:t>
            </a:r>
          </a:p>
        </p:txBody>
      </p:sp>
      <p:pic>
        <p:nvPicPr>
          <p:cNvPr id="21" name="Immagine 20" descr="Immagine che contiene testo, arte&#10;&#10;Il contenuto generato dall'IA potrebbe non essere corretto.">
            <a:extLst>
              <a:ext uri="{FF2B5EF4-FFF2-40B4-BE49-F238E27FC236}">
                <a16:creationId xmlns:a16="http://schemas.microsoft.com/office/drawing/2014/main" id="{5274843B-AB3C-35BD-D2E2-91C5FF252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8" y="5135003"/>
            <a:ext cx="6466079" cy="1251747"/>
          </a:xfrm>
          <a:prstGeom prst="rect">
            <a:avLst/>
          </a:prstGeom>
        </p:spPr>
      </p:pic>
      <p:pic>
        <p:nvPicPr>
          <p:cNvPr id="24" name="Immagine 23" descr="Immagine che contiene Attrezzature mediche, medico, assistenza sanitaria, interno&#10;&#10;Il contenuto generato dall'IA potrebbe non essere corretto.">
            <a:extLst>
              <a:ext uri="{FF2B5EF4-FFF2-40B4-BE49-F238E27FC236}">
                <a16:creationId xmlns:a16="http://schemas.microsoft.com/office/drawing/2014/main" id="{E1F9E88E-DE18-A733-69CA-317B35A3E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" y="1012787"/>
            <a:ext cx="5532120" cy="36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71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- Обновленный гидроблок стал ещё более функциональным. Для каждого отсека (система водного контура установки, электрической системы, систем аспирации и дезинфекции) предусмотрен отдельный доступ. Его легко осмотреть не только техникам, но и стоматологам, так как внутреннее пространство стало более эргономичным и просторным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Аспирационные шланги разделены между собой, и каждый имеет свой собственный фильтр. Защитная оболочка съемная , крепится на магнитах.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68758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A0A82A8-8274-9702-74E8-E37F48F5E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15" y="1335018"/>
            <a:ext cx="7214831" cy="4814189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F7DD7E54-6F18-33CA-E677-115A538065C2}"/>
              </a:ext>
            </a:extLst>
          </p:cNvPr>
          <p:cNvSpPr/>
          <p:nvPr/>
        </p:nvSpPr>
        <p:spPr>
          <a:xfrm>
            <a:off x="4468064" y="3404913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D2B5A698-2AB9-401D-6DF3-411AD4928AE1}"/>
              </a:ext>
            </a:extLst>
          </p:cNvPr>
          <p:cNvSpPr/>
          <p:nvPr/>
        </p:nvSpPr>
        <p:spPr>
          <a:xfrm>
            <a:off x="2924448" y="4238943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id="{A03986FF-15BA-AE9C-3F72-8C1593006C8F}"/>
              </a:ext>
            </a:extLst>
          </p:cNvPr>
          <p:cNvSpPr/>
          <p:nvPr/>
        </p:nvSpPr>
        <p:spPr>
          <a:xfrm>
            <a:off x="2198371" y="4126976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40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Обновленный гидроблок стал ещё более функциональным. Для каждого отсека (система водного контура установки, электрической системы, систем аспирации и дезинфекции) предусмотрен отдельный доступ. Его легко осмотреть не только техникам, но и стоматологам, так как внутреннее пространство стало более эргономичным и просторным. </a:t>
            </a:r>
          </a:p>
          <a:p>
            <a:r>
              <a:rPr lang="ru-RU" b="1" dirty="0">
                <a:solidFill>
                  <a:schemeClr val="bg1"/>
                </a:solidFill>
              </a:rPr>
              <a:t>- Аспирационные шланги разделены между собой, и каждый имеет свой собственный фильтр. Защитная оболочка съемная , крепится на магнитах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F8EF4C5-6343-BDEC-E739-104DEE6B8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87" b="17448"/>
          <a:stretch/>
        </p:blipFill>
        <p:spPr>
          <a:xfrm>
            <a:off x="973074" y="1138334"/>
            <a:ext cx="4839897" cy="3888717"/>
          </a:xfrm>
          <a:prstGeom prst="rect">
            <a:avLst/>
          </a:prstGeom>
        </p:spPr>
      </p:pic>
      <p:pic>
        <p:nvPicPr>
          <p:cNvPr id="11" name="Immagine 10" descr="Immagine che contiene Elettrodomestico, macchina, persona, interno&#10;&#10;Il contenuto generato dall'IA potrebbe non essere corretto.">
            <a:extLst>
              <a:ext uri="{FF2B5EF4-FFF2-40B4-BE49-F238E27FC236}">
                <a16:creationId xmlns:a16="http://schemas.microsoft.com/office/drawing/2014/main" id="{215FFD5C-15D9-F839-6FED-BCFDF7992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79" y="4218673"/>
            <a:ext cx="3311688" cy="2207792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2E0530BF-19C7-7D41-86E7-55BDCD362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553" y="4654570"/>
            <a:ext cx="2419197" cy="1612798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1136483" y="506131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5179893" y="582542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2174492" y="5187849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20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/>
              <a:t>- УСТАНОВКА В БАЗОВОЙ КОМПЛЕКТАЦИИ ПРЕДНАЗНАЧЕНА ДЛЯ ВЛАЖНОЙ СИСТЕМЫ АСПИРАЦИИ.</a:t>
            </a:r>
          </a:p>
          <a:p>
            <a:r>
              <a:rPr lang="ru-RU" b="1" dirty="0"/>
              <a:t>При необходимости можно укомплектовать аспиратором для воздушной системы аспирации компании METASYS или DURR </a:t>
            </a:r>
          </a:p>
          <a:p>
            <a:r>
              <a:rPr lang="ru-RU" dirty="0"/>
              <a:t>.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2537926" y="223934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3445872" y="223934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3120391" y="2555515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Immagine che contiene giocattolo, Set per costruzioni&#10;&#10;Il contenuto generato dall'IA potrebbe non essere corretto.">
            <a:extLst>
              <a:ext uri="{FF2B5EF4-FFF2-40B4-BE49-F238E27FC236}">
                <a16:creationId xmlns:a16="http://schemas.microsoft.com/office/drawing/2014/main" id="{6AFE094C-FC9D-424C-CD43-51CDD781E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726" y="1125740"/>
            <a:ext cx="3311688" cy="2207792"/>
          </a:xfrm>
          <a:prstGeom prst="rect">
            <a:avLst/>
          </a:prstGeom>
        </p:spPr>
      </p:pic>
      <p:pic>
        <p:nvPicPr>
          <p:cNvPr id="11" name="Immagine 10" descr="Immagine che contiene muro, giallo&#10;&#10;Il contenuto generato dall'IA potrebbe non essere corretto.">
            <a:extLst>
              <a:ext uri="{FF2B5EF4-FFF2-40B4-BE49-F238E27FC236}">
                <a16:creationId xmlns:a16="http://schemas.microsoft.com/office/drawing/2014/main" id="{12889685-C846-E2B2-8A53-D28D9EB81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753" y="3524468"/>
            <a:ext cx="4372115" cy="2914743"/>
          </a:xfrm>
          <a:prstGeom prst="rect">
            <a:avLst/>
          </a:prstGeom>
        </p:spPr>
      </p:pic>
      <p:pic>
        <p:nvPicPr>
          <p:cNvPr id="15" name="Immagine 14" descr="Immagine che contiene giocattolo, plastica, muro, interno&#10;&#10;Il contenuto generato dall'IA potrebbe non essere corretto.">
            <a:extLst>
              <a:ext uri="{FF2B5EF4-FFF2-40B4-BE49-F238E27FC236}">
                <a16:creationId xmlns:a16="http://schemas.microsoft.com/office/drawing/2014/main" id="{42F74C94-1D47-A81B-CDEB-1907A104B7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1" y="1466943"/>
            <a:ext cx="36576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6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/>
              <a:t>- СИСТЕМА ДЕЗИНФЕКЦИИ</a:t>
            </a:r>
          </a:p>
          <a:p>
            <a:r>
              <a:rPr lang="ru-RU" b="1" dirty="0"/>
              <a:t> </a:t>
            </a:r>
          </a:p>
          <a:p>
            <a:r>
              <a:rPr lang="ru-RU" b="1" dirty="0"/>
              <a:t>- Система водного контура установки может работать как от автономной подачи воды при помощи 2-литровой бутылки, так</a:t>
            </a:r>
            <a:r>
              <a:rPr lang="it-IT" b="1" dirty="0"/>
              <a:t> </a:t>
            </a:r>
            <a:r>
              <a:rPr lang="ru-RU" b="1" dirty="0"/>
              <a:t>и напрямую подключаться к водопроводной воде:  в этом случае при необходимости можно подключить систему дезинфекции: все процедуры по дезинфекции просты, быстры и эффективны. (*optional )   .</a:t>
            </a:r>
          </a:p>
          <a:p>
            <a:endParaRPr lang="ru-RU" b="1" dirty="0"/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Система интенсивной дезинфекции -  на базе стандартной системы дезинфекции , продура представляет из себя 2 цикла и более высокая концентрация дез. средства</a:t>
            </a:r>
          </a:p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(*optional ).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 descr="Immagine che contiene Attrezzature mediche, assistenza sanitaria, lavandino, interno&#10;&#10;Il contenuto generato dall'IA potrebbe non essere corretto.">
            <a:extLst>
              <a:ext uri="{FF2B5EF4-FFF2-40B4-BE49-F238E27FC236}">
                <a16:creationId xmlns:a16="http://schemas.microsoft.com/office/drawing/2014/main" id="{82F59609-8E2D-2D9A-91D3-92CCCD4E5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41" y="1402079"/>
            <a:ext cx="6817178" cy="4544785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2262582" y="3933929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2989762" y="442647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0281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/>
              <a:t>- СИСТЕМА ДЕЗИНФЕКЦИИ</a:t>
            </a:r>
          </a:p>
          <a:p>
            <a:r>
              <a:rPr lang="ru-RU" b="1" dirty="0"/>
              <a:t>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Система водного контура установки может работать как от автономной подачи воды при помощи 2-литровой бутылки, таки напрямую подключаться к водопроводной воде:  в этом случае при необходимости можно подключить систему дезинфекции: все процедуры по дезинфекции просты, быстры и эффективны. (*optional )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b="1" dirty="0"/>
          </a:p>
          <a:p>
            <a:r>
              <a:rPr lang="ru-RU" b="1" dirty="0"/>
              <a:t>- Система интенсивной дезинфекции -  на базе стандартной системы дезинфекции , продура представляет из себя 2 цикла и более высокая концентрация дез. средства</a:t>
            </a:r>
            <a:r>
              <a:rPr lang="it-IT" b="1" dirty="0"/>
              <a:t>(*optional ). </a:t>
            </a:r>
            <a:endParaRPr lang="ru-RU" b="1" dirty="0"/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5559616" y="468612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5EFF993-9002-5D59-3A21-A53B0760B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36" y="1513135"/>
            <a:ext cx="6815919" cy="4548010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2989762" y="471385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bagno, Rubinetterie, interno, design&#10;&#10;Il contenuto generato dall'IA potrebbe non essere corretto.">
            <a:extLst>
              <a:ext uri="{FF2B5EF4-FFF2-40B4-BE49-F238E27FC236}">
                <a16:creationId xmlns:a16="http://schemas.microsoft.com/office/drawing/2014/main" id="{B8ED849C-F840-604C-A64A-B473E2E7C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7"/>
          <a:stretch/>
        </p:blipFill>
        <p:spPr>
          <a:xfrm>
            <a:off x="4150659" y="3553595"/>
            <a:ext cx="2759611" cy="27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13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sz="1700" dirty="0"/>
              <a:t>- Плевательница имеет широкий диапазон действий , поворотная на  270 градусов, съемная,. </a:t>
            </a:r>
          </a:p>
          <a:p>
            <a:r>
              <a:rPr lang="ru-RU" sz="1700" dirty="0"/>
              <a:t>- Плевательница имеет широкий диапазон действий , поворотная на  270 градусов (ЭРГОНОМИКА), съемная, безугловая конструкция  (МОНОБЛОК , КОТОРЫЙ ЛЕГКО СНИМАЕТСЯ И КАЧЕСТВЕННО ДЕЗИНФЕЦИРУЕТСЯ, , который является лучшим решением , по сранению с керамикой, пластиком и стеклом </a:t>
            </a:r>
            <a:r>
              <a:rPr lang="it-IT" sz="1700" dirty="0"/>
              <a:t>. </a:t>
            </a:r>
            <a:r>
              <a:rPr lang="ru-RU" sz="1700" dirty="0"/>
              <a:t>Сверху плевательница покрыта специальным слоем гелькоута — защита корпуса от коррозии, износа и повреждений, вызванных воздействием факторов, таких как солнце, соль и вода. </a:t>
            </a:r>
          </a:p>
          <a:p>
            <a:r>
              <a:rPr lang="ru-RU" sz="1700" dirty="0"/>
              <a:t>Гелькоут также играет важную роль в эстетике . Благодаря способности окрашиваться и полироваться, он придает им красивый и долговечный внешний вид. </a:t>
            </a:r>
          </a:p>
          <a:p>
            <a:r>
              <a:rPr lang="ru-RU" sz="1700" dirty="0"/>
              <a:t>Кроме того, гелькоут облегчает очистку и уход за корпусом, облегчая удаление грязи, пятен и царапин.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ПЛЕВАТЕЛЬНИЦА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3BB304B-B9AD-B9B9-FA31-14F07A9F4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060" y="919065"/>
            <a:ext cx="3568960" cy="237930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282212B-1656-0F05-F18D-B90E27B17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32" y="1778632"/>
            <a:ext cx="2950158" cy="1966772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A350D9D-9313-5966-010C-1D5F25F05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406" y="3559628"/>
            <a:ext cx="3821126" cy="2547417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5867944" y="1848169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1709112" y="2569511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4109436" y="422210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6327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- ПАНЕЛЬ ВРАЧА</a:t>
            </a:r>
          </a:p>
          <a:p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ru-RU" sz="1500" b="1" dirty="0">
                <a:solidFill>
                  <a:schemeClr val="bg1"/>
                </a:solidFill>
              </a:rPr>
              <a:t>Диапазон вертикального перемещения плеча панели врача составляет 600 мм; без фиксаторов , регулируется с помощью пружины.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- Шланги подачи инструментов верхней подачи </a:t>
            </a:r>
            <a:r>
              <a:rPr lang="it-IT" sz="1500" b="1" dirty="0">
                <a:solidFill>
                  <a:schemeClr val="bg1"/>
                </a:solidFill>
              </a:rPr>
              <a:t>- </a:t>
            </a:r>
            <a:r>
              <a:rPr lang="ru-RU" sz="1500" b="1" dirty="0">
                <a:solidFill>
                  <a:schemeClr val="bg1"/>
                </a:solidFill>
              </a:rPr>
              <a:t>около 1м от панели врача , не имеют обратной тяги , не имеют фиксаторов , движение сбалансированное </a:t>
            </a:r>
          </a:p>
          <a:p>
            <a:r>
              <a:rPr lang="ru-RU" sz="1500" b="1" dirty="0">
                <a:solidFill>
                  <a:schemeClr val="bg1"/>
                </a:solidFill>
              </a:rPr>
              <a:t>- Инструменты автоматически возвращаются в исходное положение благодаря запатентованной технологии механического выравнивания , не только вперед , но и даже в стороны</a:t>
            </a:r>
          </a:p>
          <a:p>
            <a:r>
              <a:rPr lang="ru-RU" sz="1500" b="1" dirty="0"/>
              <a:t>- Сенсорная панель инструментов , инскапсулированная в стекло, с фунцией блокировки экрана для сан.обработки.</a:t>
            </a:r>
          </a:p>
          <a:p>
            <a:r>
              <a:rPr lang="ru-RU" sz="1500" b="1" dirty="0"/>
              <a:t>- 6 инструментов на блоке врача и возможность оснащения рабочей зоны дополнительным лотком для инструментов;</a:t>
            </a:r>
          </a:p>
          <a:p>
            <a:r>
              <a:rPr lang="ru-RU" sz="1500" b="1" dirty="0"/>
              <a:t>- Специальный автоклавируемый силиконовый коврик полностью покрывает панель врача:</a:t>
            </a:r>
          </a:p>
          <a:p>
            <a:r>
              <a:rPr lang="it-IT" sz="1500" b="1" dirty="0"/>
              <a:t>-</a:t>
            </a:r>
            <a:r>
              <a:rPr lang="ru-RU" sz="1500" b="1" dirty="0"/>
              <a:t>Съемные и автоклавируемые ручки на панели врача  и светильнике Faro</a:t>
            </a:r>
            <a:endParaRPr lang="it-IT" sz="1500" b="1" dirty="0"/>
          </a:p>
          <a:p>
            <a:r>
              <a:rPr lang="ru-RU" sz="1500" b="1" dirty="0"/>
              <a:t>- Съемный кожух под ноги , легко дезинфецируемый</a:t>
            </a:r>
          </a:p>
          <a:p>
            <a:pPr algn="ctr"/>
            <a:r>
              <a:rPr lang="ru-RU" sz="1500" dirty="0"/>
              <a:t>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 ПАНЕЛЬ ВРАЧА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 descr="Immagine che contiene Utensile da cucina, strumento, appendiabiti, design&#10;&#10;Il contenuto generato dall'IA potrebbe non essere corretto.">
            <a:extLst>
              <a:ext uri="{FF2B5EF4-FFF2-40B4-BE49-F238E27FC236}">
                <a16:creationId xmlns:a16="http://schemas.microsoft.com/office/drawing/2014/main" id="{64667166-F098-16AE-8FA3-B7028D703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75" y="743186"/>
            <a:ext cx="6012586" cy="4010744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94A4E48F-E063-90FC-DA5E-02309786E903}"/>
              </a:ext>
            </a:extLst>
          </p:cNvPr>
          <p:cNvSpPr/>
          <p:nvPr/>
        </p:nvSpPr>
        <p:spPr>
          <a:xfrm>
            <a:off x="4960438" y="236597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E8ED0C1-8A17-706D-E6FD-E935D513B5AF}"/>
              </a:ext>
            </a:extLst>
          </p:cNvPr>
          <p:cNvSpPr/>
          <p:nvPr/>
        </p:nvSpPr>
        <p:spPr>
          <a:xfrm>
            <a:off x="4682295" y="3017082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 descr="Immagine che contiene testo, Attrezzature mediche, forniture per ufficio, interno&#10;&#10;Il contenuto generato dall'IA potrebbe non essere corretto.">
            <a:extLst>
              <a:ext uri="{FF2B5EF4-FFF2-40B4-BE49-F238E27FC236}">
                <a16:creationId xmlns:a16="http://schemas.microsoft.com/office/drawing/2014/main" id="{BB42CD54-FFA5-F054-B338-BA2F2EDFD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51"/>
          <a:stretch/>
        </p:blipFill>
        <p:spPr>
          <a:xfrm>
            <a:off x="401534" y="3782498"/>
            <a:ext cx="2079642" cy="2086448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1925506" y="495500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26FDF071-B0B6-0B20-9434-2531D5949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450" y="4391092"/>
            <a:ext cx="2761040" cy="1840693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5493362" y="5091071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6832975D-C4F1-3F0E-BB78-63624DD36452}"/>
              </a:ext>
            </a:extLst>
          </p:cNvPr>
          <p:cNvSpPr/>
          <p:nvPr/>
        </p:nvSpPr>
        <p:spPr>
          <a:xfrm>
            <a:off x="6058542" y="573605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E60CEC5-F20A-0A0F-9BEE-6155B46D3E78}"/>
              </a:ext>
            </a:extLst>
          </p:cNvPr>
          <p:cNvSpPr txBox="1"/>
          <p:nvPr/>
        </p:nvSpPr>
        <p:spPr>
          <a:xfrm>
            <a:off x="6381610" y="2629960"/>
            <a:ext cx="950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600mm</a:t>
            </a: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C36F6B6A-12D7-3A6B-28AC-3257EEB12917}"/>
              </a:ext>
            </a:extLst>
          </p:cNvPr>
          <p:cNvCxnSpPr/>
          <p:nvPr/>
        </p:nvCxnSpPr>
        <p:spPr>
          <a:xfrm>
            <a:off x="6399538" y="1590493"/>
            <a:ext cx="0" cy="24634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882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 </a:t>
            </a:r>
          </a:p>
          <a:p>
            <a:endParaRPr lang="ru-RU" sz="1500" dirty="0"/>
          </a:p>
          <a:p>
            <a:r>
              <a:rPr lang="ru-RU" sz="1500" dirty="0"/>
              <a:t>- Емкостная сенсорная клавиатура панели врача гарантирует оптимальное управление инструментами, благодаря бесчисленным возможностям настройки. </a:t>
            </a:r>
          </a:p>
          <a:p>
            <a:endParaRPr lang="ru-RU" sz="1500" dirty="0"/>
          </a:p>
          <a:p>
            <a:r>
              <a:rPr lang="ru-RU" sz="1500" dirty="0"/>
              <a:t>Компания Miglionico представляет встроенные передовые решения в сотрудничестве с ведущими производителями в области Эндодонтии , Хирургии и Имплантологии от компаний  Bien Air и Morita, а также принадлежности от ведущих производителей , таких как</a:t>
            </a:r>
            <a:r>
              <a:rPr lang="it-IT" sz="1500" dirty="0"/>
              <a:t> </a:t>
            </a:r>
            <a:r>
              <a:rPr lang="it-IT" sz="1500" dirty="0" err="1"/>
              <a:t>Satelec</a:t>
            </a:r>
            <a:r>
              <a:rPr lang="it-IT" sz="1500" dirty="0"/>
              <a:t> </a:t>
            </a:r>
            <a:r>
              <a:rPr lang="ru-RU" sz="1500" dirty="0"/>
              <a:t>, ЕМ</a:t>
            </a:r>
            <a:r>
              <a:rPr lang="it-IT" sz="1500" dirty="0"/>
              <a:t>S, </a:t>
            </a:r>
            <a:r>
              <a:rPr lang="it-IT" sz="1500" dirty="0" err="1"/>
              <a:t>Luzzanni</a:t>
            </a:r>
            <a:r>
              <a:rPr lang="it-IT" sz="1500" dirty="0"/>
              <a:t> </a:t>
            </a:r>
            <a:r>
              <a:rPr lang="ru-RU" sz="1500" dirty="0"/>
              <a:t> </a:t>
            </a:r>
            <a:r>
              <a:rPr lang="it-IT" sz="1500" dirty="0"/>
              <a:t>, Faro , </a:t>
            </a:r>
            <a:r>
              <a:rPr lang="it-IT" sz="1500" dirty="0" err="1"/>
              <a:t>Durr</a:t>
            </a:r>
            <a:r>
              <a:rPr lang="it-IT" sz="1500" dirty="0"/>
              <a:t>, </a:t>
            </a:r>
            <a:r>
              <a:rPr lang="it-IT" sz="1500" dirty="0" err="1"/>
              <a:t>Metasys</a:t>
            </a:r>
            <a:r>
              <a:rPr lang="it-IT" sz="1500" dirty="0"/>
              <a:t>.</a:t>
            </a:r>
            <a:r>
              <a:rPr lang="ru-RU" sz="1500" dirty="0"/>
              <a:t> </a:t>
            </a:r>
          </a:p>
          <a:p>
            <a:pPr algn="ctr"/>
            <a:r>
              <a:rPr lang="ru-RU" sz="1500" dirty="0"/>
              <a:t>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 ПАНЕЛЬ ВРАЧА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4E51ED4C-9A2B-2605-E047-F92D4FF9A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54" y="4637957"/>
            <a:ext cx="1534900" cy="748601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F53EE707-F5DB-CDA2-A97F-BDA2EC4DD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558" y="5501156"/>
            <a:ext cx="2114845" cy="895475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AE6F041A-A90A-9125-0F28-559097D42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389" y="5529735"/>
            <a:ext cx="1552792" cy="866896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2622D447-44B0-6E67-E1CF-24AC4B62C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546" y="4523358"/>
            <a:ext cx="2238687" cy="914528"/>
          </a:xfrm>
          <a:prstGeom prst="rect">
            <a:avLst/>
          </a:prstGeom>
        </p:spPr>
      </p:pic>
      <p:pic>
        <p:nvPicPr>
          <p:cNvPr id="43" name="Immagine 42" descr="Immagine che contiene Utensile da cucina, strumento, appendiabiti, design&#10;&#10;Il contenuto generato dall'IA potrebbe non essere corretto.">
            <a:extLst>
              <a:ext uri="{FF2B5EF4-FFF2-40B4-BE49-F238E27FC236}">
                <a16:creationId xmlns:a16="http://schemas.microsoft.com/office/drawing/2014/main" id="{B2485B3B-D15E-CB34-AFCD-9FE23EDBD7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21" y="944123"/>
            <a:ext cx="5178403" cy="3454296"/>
          </a:xfrm>
          <a:prstGeom prst="rect">
            <a:avLst/>
          </a:prstGeom>
        </p:spPr>
      </p:pic>
      <p:sp>
        <p:nvSpPr>
          <p:cNvPr id="28" name="Ovale 27">
            <a:extLst>
              <a:ext uri="{FF2B5EF4-FFF2-40B4-BE49-F238E27FC236}">
                <a16:creationId xmlns:a16="http://schemas.microsoft.com/office/drawing/2014/main" id="{CB8108B9-4D18-58FF-E4B9-3E379A4573F5}"/>
              </a:ext>
            </a:extLst>
          </p:cNvPr>
          <p:cNvSpPr/>
          <p:nvPr/>
        </p:nvSpPr>
        <p:spPr>
          <a:xfrm>
            <a:off x="4060131" y="211955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4898117" y="253091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4559D46C-8CD4-C620-9E90-08FF2D7D5C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6457" y="4523358"/>
            <a:ext cx="1307867" cy="115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96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ЭНДОПАКЕТ  MORITA , НОВОЕ НАПРАВЛЕНИЕ В ЭНДОДОНТИИ.</a:t>
            </a:r>
          </a:p>
          <a:p>
            <a:r>
              <a:rPr lang="ru-RU" sz="1500" b="1" dirty="0"/>
              <a:t>Состав:  апекслокатор, компактный угловой наконечник с передачей 10:1  без особых усилий обеспечивает доступ к молярам, а также оснащается зондом для измерения длины корневых каналов, микромотор, оригинальная плата и программное обеспечение</a:t>
            </a:r>
            <a:r>
              <a:rPr lang="ru-RU" sz="1500" dirty="0"/>
              <a:t>: </a:t>
            </a:r>
          </a:p>
          <a:p>
            <a:endParaRPr lang="ru-RU" sz="1500" dirty="0"/>
          </a:p>
          <a:p>
            <a:r>
              <a:rPr lang="ru-RU" sz="1500" dirty="0"/>
              <a:t>РЕВЕРС КРУТЯЩЕГО МОМЕНТА: Файл останавливается и поворачивается в обратном направлении, когда достигает величины заданной рабочей длины. </a:t>
            </a:r>
            <a:endParaRPr lang="it-IT" sz="1500" dirty="0"/>
          </a:p>
          <a:p>
            <a:r>
              <a:rPr lang="ru-RU" sz="1500" dirty="0"/>
              <a:t>функции апекслокатора: </a:t>
            </a:r>
          </a:p>
          <a:p>
            <a:r>
              <a:rPr lang="ru-RU" sz="1500" dirty="0"/>
              <a:t>Apical reverse: файл автоматически поворачивается в обратном направлении, при достижении заданной длины канала.</a:t>
            </a:r>
          </a:p>
          <a:p>
            <a:r>
              <a:rPr lang="ru-RU" sz="1500" dirty="0"/>
              <a:t>Apical stop: двигатель автоматически останавливается при достижении заданной контрольной точки.</a:t>
            </a:r>
          </a:p>
          <a:p>
            <a:r>
              <a:rPr lang="ru-RU" sz="1500" dirty="0"/>
              <a:t>OTR: был разработан компанией Morita специально для обеспечения безопасной и эффективной подготовки канала при минимальном риске заедания и поломки файла. Эта функция позволяет пользователю настраивать как величину крутящего момента, так и угол поворота файла. Функция OTR интегрируется</a:t>
            </a:r>
            <a:r>
              <a:rPr lang="it-IT" sz="1500" dirty="0"/>
              <a:t> , </a:t>
            </a:r>
            <a:r>
              <a:rPr lang="ru-RU" sz="1500" dirty="0"/>
              <a:t> как с функцией апикальной остановки, так и с функцией апикального реверса.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 ПАНЕЛЬ ВРАЧА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8" descr="Immagine che contiene forniture per ufficio, penna, strumento, interno&#10;&#10;Il contenuto generato dall'IA potrebbe non essere corretto.">
            <a:extLst>
              <a:ext uri="{FF2B5EF4-FFF2-40B4-BE49-F238E27FC236}">
                <a16:creationId xmlns:a16="http://schemas.microsoft.com/office/drawing/2014/main" id="{A78A4435-0D83-BE29-DCCD-A0652F0C3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04" y="1106713"/>
            <a:ext cx="4172720" cy="2779782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94A4E48F-E063-90FC-DA5E-02309786E903}"/>
              </a:ext>
            </a:extLst>
          </p:cNvPr>
          <p:cNvSpPr/>
          <p:nvPr/>
        </p:nvSpPr>
        <p:spPr>
          <a:xfrm>
            <a:off x="2701219" y="2614579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Immagine 20" descr="Immagine che contiene design&#10;&#10;Il contenuto generato dall'IA potrebbe non essere corretto.">
            <a:extLst>
              <a:ext uri="{FF2B5EF4-FFF2-40B4-BE49-F238E27FC236}">
                <a16:creationId xmlns:a16="http://schemas.microsoft.com/office/drawing/2014/main" id="{85148680-C508-FC5E-7372-CF5AEC2F1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2" y="4309320"/>
            <a:ext cx="1289089" cy="1367772"/>
          </a:xfrm>
          <a:prstGeom prst="rect">
            <a:avLst/>
          </a:prstGeom>
        </p:spPr>
      </p:pic>
      <p:sp>
        <p:nvSpPr>
          <p:cNvPr id="27" name="Ovale 26">
            <a:extLst>
              <a:ext uri="{FF2B5EF4-FFF2-40B4-BE49-F238E27FC236}">
                <a16:creationId xmlns:a16="http://schemas.microsoft.com/office/drawing/2014/main" id="{1E8ED0C1-8A17-706D-E6FD-E935D513B5AF}"/>
              </a:ext>
            </a:extLst>
          </p:cNvPr>
          <p:cNvSpPr/>
          <p:nvPr/>
        </p:nvSpPr>
        <p:spPr>
          <a:xfrm>
            <a:off x="893629" y="4793002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3" name="Immagine 32" descr="Immagine che contiene testo, bagno, interno&#10;&#10;Il contenuto generato dall'IA potrebbe non essere corretto.">
            <a:extLst>
              <a:ext uri="{FF2B5EF4-FFF2-40B4-BE49-F238E27FC236}">
                <a16:creationId xmlns:a16="http://schemas.microsoft.com/office/drawing/2014/main" id="{5E43C398-7CB1-7153-5A08-192EB0C53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242" y="4112314"/>
            <a:ext cx="2642681" cy="1761787"/>
          </a:xfrm>
          <a:prstGeom prst="rect">
            <a:avLst/>
          </a:prstGeom>
        </p:spPr>
      </p:pic>
      <p:pic>
        <p:nvPicPr>
          <p:cNvPr id="35" name="Immagine 34" descr="Immagine che contiene testo, schermata, Cellulare, gadget&#10;&#10;Il contenuto generato dall'IA potrebbe non essere corretto.">
            <a:extLst>
              <a:ext uri="{FF2B5EF4-FFF2-40B4-BE49-F238E27FC236}">
                <a16:creationId xmlns:a16="http://schemas.microsoft.com/office/drawing/2014/main" id="{4FE48BFE-8D6E-C9E3-1C1E-644585957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952" y="1437106"/>
            <a:ext cx="3435404" cy="2290269"/>
          </a:xfrm>
          <a:prstGeom prst="rect">
            <a:avLst/>
          </a:prstGeom>
        </p:spPr>
      </p:pic>
      <p:pic>
        <p:nvPicPr>
          <p:cNvPr id="37" name="Immagine 36" descr="Immagine che contiene strumento, cavo, design&#10;&#10;Il contenuto generato dall'IA potrebbe non essere corretto.">
            <a:extLst>
              <a:ext uri="{FF2B5EF4-FFF2-40B4-BE49-F238E27FC236}">
                <a16:creationId xmlns:a16="http://schemas.microsoft.com/office/drawing/2014/main" id="{7B53D9D6-A6BC-A1B6-90B5-35F89A513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7" t="26586" b="27230"/>
          <a:stretch/>
        </p:blipFill>
        <p:spPr>
          <a:xfrm rot="5400000">
            <a:off x="1954411" y="4641266"/>
            <a:ext cx="1754873" cy="69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395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ХИРУРГИЧЕСКИЙ ПАКЕТ (ДОП. ОПЦИЯ) содержит все инструменты, необходимые для безопасной и точной работы:</a:t>
            </a:r>
          </a:p>
          <a:p>
            <a:r>
              <a:rPr lang="ru-RU" dirty="0"/>
              <a:t>• хирургический микромотор Bien Air MX2 со специальной программой для установки, настройки и контроля параметров, необходимых для восстановительных вмешательств, эндодонтии и хирургии.</a:t>
            </a:r>
          </a:p>
          <a:p>
            <a:r>
              <a:rPr lang="ru-RU" dirty="0"/>
              <a:t>MX2 имеет регулируемый крутящий момент от 0,3 Нсм до более 70 Нсм в зависимости от выбранного наконечника.</a:t>
            </a:r>
          </a:p>
          <a:p>
            <a:r>
              <a:rPr lang="ru-RU" dirty="0"/>
              <a:t>• Перистальтический насос для наружного орошения с регулировкой потока во время операции.</a:t>
            </a:r>
          </a:p>
          <a:p>
            <a:r>
              <a:rPr lang="ru-RU" dirty="0"/>
              <a:t>• РЕЦИПРОКТНЫЙ РЕЖИМ (ОПЦИЯ) на Bien Air MX2.(optional )</a:t>
            </a:r>
          </a:p>
          <a:p>
            <a:r>
              <a:rPr lang="ru-RU" dirty="0"/>
              <a:t>• Штекерное соединение для наружного орошения  скалера с физиодиспенсера (перист. насос).</a:t>
            </a:r>
          </a:p>
          <a:p>
            <a:r>
              <a:rPr lang="ru-RU" dirty="0"/>
              <a:t>(насадка steril jiont)</a:t>
            </a:r>
            <a:endParaRPr lang="ru-RU" sz="150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 ПАНЕЛЬ ВРАЧА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 descr="Immagine che contiene Utensile da cucina, strumento, appendiabiti, design&#10;&#10;Il contenuto generato dall'IA potrebbe non essere corretto.">
            <a:extLst>
              <a:ext uri="{FF2B5EF4-FFF2-40B4-BE49-F238E27FC236}">
                <a16:creationId xmlns:a16="http://schemas.microsoft.com/office/drawing/2014/main" id="{64667166-F098-16AE-8FA3-B7028D703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75" y="743186"/>
            <a:ext cx="6012586" cy="4010744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94A4E48F-E063-90FC-DA5E-02309786E903}"/>
              </a:ext>
            </a:extLst>
          </p:cNvPr>
          <p:cNvSpPr/>
          <p:nvPr/>
        </p:nvSpPr>
        <p:spPr>
          <a:xfrm>
            <a:off x="3315243" y="2793444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E8ED0C1-8A17-706D-E6FD-E935D513B5AF}"/>
              </a:ext>
            </a:extLst>
          </p:cNvPr>
          <p:cNvSpPr/>
          <p:nvPr/>
        </p:nvSpPr>
        <p:spPr>
          <a:xfrm>
            <a:off x="1925506" y="136297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4134888" y="2912414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 descr="Immagine che contiene articoli da toeletta, Soluzione, profumo, Cosmetici&#10;&#10;Il contenuto generato dall'IA potrebbe non essere corretto.">
            <a:extLst>
              <a:ext uri="{FF2B5EF4-FFF2-40B4-BE49-F238E27FC236}">
                <a16:creationId xmlns:a16="http://schemas.microsoft.com/office/drawing/2014/main" id="{DB0CDD3A-F49F-1699-BCFE-40D2AE033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48" y="3287949"/>
            <a:ext cx="1068797" cy="3206390"/>
          </a:xfrm>
          <a:prstGeom prst="rect">
            <a:avLst/>
          </a:prstGeom>
        </p:spPr>
      </p:pic>
      <p:pic>
        <p:nvPicPr>
          <p:cNvPr id="11" name="Immagine 10" descr="Immagine che contiene Spine e prese elettriche, interno&#10;&#10;Il contenuto generato dall'IA potrebbe non essere corretto.">
            <a:extLst>
              <a:ext uri="{FF2B5EF4-FFF2-40B4-BE49-F238E27FC236}">
                <a16:creationId xmlns:a16="http://schemas.microsoft.com/office/drawing/2014/main" id="{41E27706-ABAD-B23E-461B-95C9BB4095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45" y="4843701"/>
            <a:ext cx="5097487" cy="151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41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sz="1600" dirty="0"/>
              <a:t>-  СИСТЕМА ВИЗУАЛИЗАЦИИ : </a:t>
            </a:r>
          </a:p>
          <a:p>
            <a:r>
              <a:rPr lang="ru-RU" sz="1600" dirty="0"/>
              <a:t>цифровая внутриротовая камера MI-CAM (с функциями зума, макросъемки, полной автофокусировки и ручной фокусировки), полностью изготовленная из алюминия и стекла для защиты оптического датчика, является модулем, входящим в состав панели стоматолога и находящимся в пределах легкой досягаемости.</a:t>
            </a:r>
          </a:p>
          <a:p>
            <a:r>
              <a:rPr lang="ru-RU" sz="1600" dirty="0"/>
              <a:t>Программное обеспечение IMAGE от Miglionico, которое взаимодействует с камерой, позволяет стоматологу управлять функциями камеры с помощью ножного управления для съемки/сохранения фотографий, записи и просмотра видео, оставляя стоматологу свободные руки, что  повышает точность и качество взаимодействия с пациентом. Кроме того, когда камера входит в состав FULL MEDIA PACK, она позволяет передавать изображения непосредственно на компьютер вашей клиники</a:t>
            </a:r>
          </a:p>
          <a:p>
            <a:r>
              <a:rPr lang="ru-RU" sz="1600" dirty="0"/>
              <a:t>можно просматривать изображения в 3 режимах: полноэкранное изображение, 4 или 6 изображений одновременно </a:t>
            </a:r>
          </a:p>
          <a:p>
            <a:pPr algn="ctr"/>
            <a:r>
              <a:rPr lang="ru-RU" sz="1500" dirty="0"/>
              <a:t>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50" y="0"/>
            <a:ext cx="3569073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СИСТЕМА ВИЗУАЛИЗАЦИИ 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Immagine che contiene muro, specchio, interno, design&#10;&#10;Il contenuto generato dall'IA potrebbe non essere corretto.">
            <a:extLst>
              <a:ext uri="{FF2B5EF4-FFF2-40B4-BE49-F238E27FC236}">
                <a16:creationId xmlns:a16="http://schemas.microsoft.com/office/drawing/2014/main" id="{17CED67E-54D7-BFBF-687B-B3CC8DAB6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26" y="4326037"/>
            <a:ext cx="2006468" cy="1337645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4747225" y="491489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 descr="Immagine che contiene muro, interno, design, cibo&#10;&#10;Il contenuto generato dall'IA potrebbe non essere corretto.">
            <a:extLst>
              <a:ext uri="{FF2B5EF4-FFF2-40B4-BE49-F238E27FC236}">
                <a16:creationId xmlns:a16="http://schemas.microsoft.com/office/drawing/2014/main" id="{0B6BAEE0-40FF-B622-EB5C-B8CC74FD9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94" y="1091375"/>
            <a:ext cx="4766155" cy="3404137"/>
          </a:xfrm>
          <a:prstGeom prst="rect">
            <a:avLst/>
          </a:prstGeom>
        </p:spPr>
      </p:pic>
      <p:sp>
        <p:nvSpPr>
          <p:cNvPr id="28" name="Ovale 27">
            <a:extLst>
              <a:ext uri="{FF2B5EF4-FFF2-40B4-BE49-F238E27FC236}">
                <a16:creationId xmlns:a16="http://schemas.microsoft.com/office/drawing/2014/main" id="{CB8108B9-4D18-58FF-E4B9-3E379A4573F5}"/>
              </a:ext>
            </a:extLst>
          </p:cNvPr>
          <p:cNvSpPr/>
          <p:nvPr/>
        </p:nvSpPr>
        <p:spPr>
          <a:xfrm>
            <a:off x="2454618" y="274188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 descr="Immagine che contiene strumento, Impianto elettrico, cavo, connettore&#10;&#10;Il contenuto generato dall'IA potrebbe non essere corretto.">
            <a:extLst>
              <a:ext uri="{FF2B5EF4-FFF2-40B4-BE49-F238E27FC236}">
                <a16:creationId xmlns:a16="http://schemas.microsoft.com/office/drawing/2014/main" id="{57B01801-1B41-4BDF-FEA8-517442FE5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436" y="2827137"/>
            <a:ext cx="3852350" cy="2568233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1563079" y="5049144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E8ED0C1-8A17-706D-E6FD-E935D513B5AF}"/>
              </a:ext>
            </a:extLst>
          </p:cNvPr>
          <p:cNvSpPr/>
          <p:nvPr/>
        </p:nvSpPr>
        <p:spPr>
          <a:xfrm>
            <a:off x="3835653" y="382949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 descr="Immagine che contiene Controller di gioco&#10;&#10;Il contenuto generato dall'IA potrebbe non essere corretto.">
            <a:extLst>
              <a:ext uri="{FF2B5EF4-FFF2-40B4-BE49-F238E27FC236}">
                <a16:creationId xmlns:a16="http://schemas.microsoft.com/office/drawing/2014/main" id="{5C1D1B54-A1B3-E0F5-2E74-DC38054DA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6" t="25856" r="8125" b="16792"/>
          <a:stretch/>
        </p:blipFill>
        <p:spPr>
          <a:xfrm>
            <a:off x="2468429" y="4870607"/>
            <a:ext cx="1427903" cy="1552598"/>
          </a:xfrm>
          <a:prstGeom prst="rect">
            <a:avLst/>
          </a:prstGeom>
        </p:spPr>
      </p:pic>
      <p:sp>
        <p:nvSpPr>
          <p:cNvPr id="21" name="Ovale 20">
            <a:extLst>
              <a:ext uri="{FF2B5EF4-FFF2-40B4-BE49-F238E27FC236}">
                <a16:creationId xmlns:a16="http://schemas.microsoft.com/office/drawing/2014/main" id="{4FEB41CA-D5F8-306B-2F45-AA452AC64B85}"/>
              </a:ext>
            </a:extLst>
          </p:cNvPr>
          <p:cNvSpPr/>
          <p:nvPr/>
        </p:nvSpPr>
        <p:spPr>
          <a:xfrm>
            <a:off x="3204807" y="531040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1182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- Блок ассистента имеет две консоли с шарнирным креплением и стал значительно легче благодаря пластику нового поколения.</a:t>
            </a:r>
          </a:p>
          <a:p>
            <a:r>
              <a:rPr lang="ru-RU" dirty="0"/>
              <a:t>- Сенсорная клавиатура управления , возможность управлять вмеми функциями кресла с панели ассистента, инскапсулированная в стекло, с фунцией блокировки экрана для сан.обработки.</a:t>
            </a:r>
          </a:p>
          <a:p>
            <a:r>
              <a:rPr lang="ru-RU" dirty="0"/>
              <a:t>- 2 аспирационных шланга с сенсорной активацией, без переключателей   </a:t>
            </a:r>
          </a:p>
          <a:p>
            <a:r>
              <a:rPr lang="ru-RU" dirty="0"/>
              <a:t>- 2 места для дополнительного инструмента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ПАНЕЛЬ АССИСТЕНТА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cavo, Attrezzature mediche, presa&#10;&#10;Il contenuto generato dall'IA potrebbe non essere corretto.">
            <a:extLst>
              <a:ext uri="{FF2B5EF4-FFF2-40B4-BE49-F238E27FC236}">
                <a16:creationId xmlns:a16="http://schemas.microsoft.com/office/drawing/2014/main" id="{D9BDDEAA-F93F-B4CD-06A6-C7828D9F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55" y="1511233"/>
            <a:ext cx="6290680" cy="360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21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СВЕТИЛЬНИК ВРАЧА </a:t>
            </a:r>
          </a:p>
          <a:p>
            <a:r>
              <a:rPr lang="ru-RU" sz="1400" dirty="0"/>
              <a:t>В базовой комплектации идет: </a:t>
            </a:r>
          </a:p>
          <a:p>
            <a:r>
              <a:rPr lang="ru-RU" sz="1400" dirty="0"/>
              <a:t>-FARO MAIA LED  45 000 lux.</a:t>
            </a:r>
            <a:r>
              <a:rPr lang="it-IT" sz="1400" dirty="0"/>
              <a:t> </a:t>
            </a:r>
          </a:p>
          <a:p>
            <a:r>
              <a:rPr lang="ru-RU" sz="1400" dirty="0"/>
              <a:t>ПРОГРЕССИВНАЯ РЕГУЛИРОВКА</a:t>
            </a:r>
          </a:p>
          <a:p>
            <a:r>
              <a:rPr lang="ru-RU" sz="1400" dirty="0"/>
              <a:t>Электронная система управления освещением, активируемая джойстиком, датчиком или стоматологической установкой</a:t>
            </a:r>
            <a:endParaRPr lang="it-IT" sz="1400" dirty="0"/>
          </a:p>
          <a:p>
            <a:r>
              <a:rPr lang="ru-RU" sz="1400" dirty="0"/>
              <a:t>Срок службы которой составляет до 50 000 часов.</a:t>
            </a:r>
          </a:p>
          <a:p>
            <a:endParaRPr lang="it-IT" sz="1400" dirty="0"/>
          </a:p>
          <a:p>
            <a:r>
              <a:rPr lang="ru-RU" sz="1400" dirty="0"/>
              <a:t>Автоматически сохраняет параметры освещения после выключения стоматологической установки и промывания.</a:t>
            </a:r>
          </a:p>
          <a:p>
            <a:endParaRPr lang="ru-RU" sz="1400" dirty="0"/>
          </a:p>
          <a:p>
            <a:r>
              <a:rPr lang="ru-RU" sz="1400" dirty="0"/>
              <a:t>Минимальный размер чистой тени</a:t>
            </a:r>
            <a:r>
              <a:rPr lang="it-IT" sz="1400" dirty="0"/>
              <a:t> </a:t>
            </a:r>
            <a:r>
              <a:rPr lang="ru-RU" sz="1400" dirty="0"/>
              <a:t>: Ø 12 мм. Хирургический эффект стоматологического светильника MAIA создает эллипс размером всего 9 x 6 мм.</a:t>
            </a:r>
          </a:p>
          <a:p>
            <a:endParaRPr lang="ru-RU" sz="1400" dirty="0"/>
          </a:p>
          <a:p>
            <a:r>
              <a:rPr lang="ru-RU" sz="1400" dirty="0"/>
              <a:t>Вращение в двух и трех плоскостях (опционально).</a:t>
            </a:r>
          </a:p>
          <a:p>
            <a:endParaRPr lang="ru-RU" sz="1400" dirty="0"/>
          </a:p>
          <a:p>
            <a:r>
              <a:rPr lang="ru-RU" sz="1400" dirty="0"/>
              <a:t>Высокочеткое световое пятно</a:t>
            </a:r>
          </a:p>
          <a:p>
            <a:r>
              <a:rPr lang="ru-RU" sz="1400" dirty="0"/>
              <a:t>Исключает</a:t>
            </a:r>
            <a:r>
              <a:rPr lang="it-IT" sz="1400" dirty="0"/>
              <a:t> </a:t>
            </a:r>
            <a:r>
              <a:rPr lang="ru-RU" sz="1400" dirty="0"/>
              <a:t> риск бликов, защищая глаза пациентов и медицинского персонала.</a:t>
            </a:r>
          </a:p>
          <a:p>
            <a:endParaRPr lang="ru-RU" sz="1400" dirty="0"/>
          </a:p>
          <a:p>
            <a:r>
              <a:rPr lang="ru-RU" sz="1400" dirty="0"/>
              <a:t>Эксклюзивная запатентованная оптическая конструкция FARO с отражённым светом исключает прямое воздействие двух светодиодных источников. 258 небольших отражающих граней каждого отражателя обеспечивают абсолютно равномерное освещение размером 170 x 95 мм.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СВЕТИЛЬНИК ВРАЧА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B25451E-B169-6CBA-39CC-ED039CEAA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932" y="1315749"/>
            <a:ext cx="4619232" cy="325770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36C6447D-F02E-9ED6-0860-889EC89F7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10" y="4725431"/>
            <a:ext cx="6786282" cy="1278028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B338E50A-460B-06E8-54BB-522CAE31D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536" y="1163776"/>
            <a:ext cx="755463" cy="5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36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СВЕТИЛЬНИК ВРАЧА </a:t>
            </a:r>
          </a:p>
          <a:p>
            <a:r>
              <a:rPr lang="ru-RU" sz="1500" dirty="0"/>
              <a:t> </a:t>
            </a:r>
          </a:p>
          <a:p>
            <a:r>
              <a:rPr lang="ru-RU" sz="1500" dirty="0"/>
              <a:t>EVA </a:t>
            </a:r>
            <a:r>
              <a:rPr lang="it-IT" sz="1500" dirty="0"/>
              <a:t>(optional) </a:t>
            </a:r>
            <a:r>
              <a:rPr lang="ru-RU" sz="1500" dirty="0"/>
              <a:t>открывает новую технологическую эру, предлагая высочайшие стандарты визуального комфорта и освещения как для медицинского персонала, так и для пациентов.</a:t>
            </a:r>
            <a:endParaRPr lang="it-IT" sz="1500" dirty="0"/>
          </a:p>
          <a:p>
            <a:r>
              <a:rPr lang="ru-RU" sz="1500" dirty="0"/>
              <a:t>Индекс цветопередачи</a:t>
            </a:r>
            <a:r>
              <a:rPr lang="it-IT" sz="1500" dirty="0"/>
              <a:t>: &gt; 95</a:t>
            </a:r>
            <a:endParaRPr lang="ru-RU" sz="1500" dirty="0"/>
          </a:p>
          <a:p>
            <a:r>
              <a:rPr lang="ru-RU" sz="1500" dirty="0"/>
              <a:t>EVA создает идеальный свет с идеальным балансом цвета и глубины. Он позволяет различать мельчайшие детали тканей, контуров и поверхностей в эллиптическом пятне, специально разработанном для полости рта.</a:t>
            </a:r>
          </a:p>
          <a:p>
            <a:r>
              <a:rPr lang="ru-RU" sz="1500" dirty="0"/>
              <a:t>Обеспечивает мгновенную визуальную индикацию уровня освещенности и цветовой температуры.</a:t>
            </a:r>
          </a:p>
          <a:p>
            <a:r>
              <a:rPr lang="ru-RU" sz="1500" dirty="0"/>
              <a:t>ОТРАЖЕННЫЙ СВЕТ</a:t>
            </a:r>
          </a:p>
          <a:p>
            <a:r>
              <a:rPr lang="ru-RU" sz="1500" dirty="0"/>
              <a:t>Эксклюзивная запатентованная оптическая конструкция с отраженным светом обеспечивает равномерное и четкое световое пятно, предотвращая ослепление пациентов.</a:t>
            </a:r>
          </a:p>
          <a:p>
            <a:r>
              <a:rPr lang="ru-RU" sz="1500" dirty="0"/>
              <a:t>ЦВЕТОВАЯ ТЕМПЕРАТУРА</a:t>
            </a:r>
          </a:p>
          <a:p>
            <a:r>
              <a:rPr lang="ru-RU" sz="1500" dirty="0"/>
              <a:t>Выберите идеальную цветовую температуру для вашей стоматологической практики: 5700K, 5000K, 4000K и 2700K. Функция Composave.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СВЕТИЛЬНИК ВРАЧА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giocattolo, muro, interno, design&#10;&#10;Il contenuto generato dall'IA potrebbe non essere corretto.">
            <a:extLst>
              <a:ext uri="{FF2B5EF4-FFF2-40B4-BE49-F238E27FC236}">
                <a16:creationId xmlns:a16="http://schemas.microsoft.com/office/drawing/2014/main" id="{8A8F25B2-96B1-F360-818A-694C9314E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" y="957428"/>
            <a:ext cx="3311688" cy="220779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077D5B6-6D56-2F7D-BDD8-032D8CA7A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12" y="4355815"/>
            <a:ext cx="6849035" cy="203445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43E94FBB-CBD5-7AEC-7E83-576B9A180F9A}"/>
              </a:ext>
            </a:extLst>
          </p:cNvPr>
          <p:cNvSpPr/>
          <p:nvPr/>
        </p:nvSpPr>
        <p:spPr>
          <a:xfrm>
            <a:off x="423246" y="5589595"/>
            <a:ext cx="6544908" cy="697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0AEABC7-794C-8F3C-A739-83889A9FDD2C}"/>
              </a:ext>
            </a:extLst>
          </p:cNvPr>
          <p:cNvSpPr txBox="1"/>
          <p:nvPr/>
        </p:nvSpPr>
        <p:spPr>
          <a:xfrm>
            <a:off x="512644" y="5645719"/>
            <a:ext cx="135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ПРОТЕЗИРОВАНИЯ И РЕСТАВРАЦИОННОЙ СТОМАТОЛОГИИ</a:t>
            </a:r>
            <a:endParaRPr lang="it-IT" sz="8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1587A6D-6472-80E0-3629-FDEC254D3E77}"/>
              </a:ext>
            </a:extLst>
          </p:cNvPr>
          <p:cNvSpPr txBox="1"/>
          <p:nvPr/>
        </p:nvSpPr>
        <p:spPr>
          <a:xfrm>
            <a:off x="2080279" y="5589595"/>
            <a:ext cx="163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ХИРУРГИИ, ОРТОДОНТИИ, РЕСТАВРАЦИОННОЙ СТОМАТОЛОГИИ И ДЕТСКОЙ СТОМАТОЛОГИИ</a:t>
            </a:r>
            <a:endParaRPr lang="it-IT" sz="800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2534B5A-B650-6416-47CD-7B246AA7BE6F}"/>
              </a:ext>
            </a:extLst>
          </p:cNvPr>
          <p:cNvSpPr txBox="1"/>
          <p:nvPr/>
        </p:nvSpPr>
        <p:spPr>
          <a:xfrm>
            <a:off x="3964338" y="5612936"/>
            <a:ext cx="1353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ХИРУРГИИ</a:t>
            </a:r>
            <a:endParaRPr lang="it-IT" sz="800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BCAB215-926A-B289-F6DD-447185EA4C6F}"/>
              </a:ext>
            </a:extLst>
          </p:cNvPr>
          <p:cNvSpPr txBox="1"/>
          <p:nvPr/>
        </p:nvSpPr>
        <p:spPr>
          <a:xfrm>
            <a:off x="5612201" y="5659102"/>
            <a:ext cx="135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ФУНКЦИЯ COMPOSAVE ДЛЯ ПРЕДОТВРАЩЕНИЯ ЗАТВЕРДЕНИЯ КОМПОЗИТА</a:t>
            </a:r>
            <a:endParaRPr lang="it-IT" sz="800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74564C15-6ACE-81AC-861C-74F4558AA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412" y="3268873"/>
            <a:ext cx="5463638" cy="1036534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77D63FC6-7079-5411-B584-969F7C3EF5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8268" y="716280"/>
            <a:ext cx="4062338" cy="228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22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-19049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- НОЖНАЯ ПЕДАЛЬ</a:t>
            </a:r>
          </a:p>
          <a:p>
            <a:r>
              <a:rPr lang="ru-RU" dirty="0"/>
              <a:t>Вес  педали около 10 кг. (прочное металлическое основание), что позволяет позиниоционировать ее удобно на полу и работать с ней, не опасаясь случайных перемещений, которые созданиют сложности доктору. Педаль оснащена выдвижной подъёмной ручкой, помощью которой удобно перемещать педаль или убирать ручку при необходимости. Педаль может быть выполнена в 3х разных вариантах ( нажимная , и беспроводные варианты стандартной и нажимной версий - *optional ). Плата педали обработана специальным покрытыем для защиты от повреждений электронной платы при случайном контакте с водой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/>
              <a:t> </a:t>
            </a:r>
            <a:r>
              <a:rPr lang="az-Cyrl-AZ" b="1" dirty="0"/>
              <a:t>НОЖНАЯ ПЕДАЛЬ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Controller di gioco&#10;&#10;Il contenuto generato dall'IA potrebbe non essere corretto.">
            <a:extLst>
              <a:ext uri="{FF2B5EF4-FFF2-40B4-BE49-F238E27FC236}">
                <a16:creationId xmlns:a16="http://schemas.microsoft.com/office/drawing/2014/main" id="{1001E752-70FF-ECCB-BA62-3E08E881B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6" b="18231"/>
          <a:stretch/>
        </p:blipFill>
        <p:spPr>
          <a:xfrm>
            <a:off x="1333198" y="1268405"/>
            <a:ext cx="4808822" cy="421998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B8FB686-6A1E-6F5D-1697-5CD8B5C4D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23" y="4848347"/>
            <a:ext cx="2467319" cy="145752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2975ABC-843B-0F7E-753B-E685D52DA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263" y="4860830"/>
            <a:ext cx="2467319" cy="1457528"/>
          </a:xfrm>
          <a:prstGeom prst="rect">
            <a:avLst/>
          </a:prstGeom>
        </p:spPr>
      </p:pic>
      <p:sp>
        <p:nvSpPr>
          <p:cNvPr id="8" name="Arco 7">
            <a:extLst>
              <a:ext uri="{FF2B5EF4-FFF2-40B4-BE49-F238E27FC236}">
                <a16:creationId xmlns:a16="http://schemas.microsoft.com/office/drawing/2014/main" id="{84E07BFB-F3A1-FD53-ACBA-F90B9232DF4F}"/>
              </a:ext>
            </a:extLst>
          </p:cNvPr>
          <p:cNvSpPr/>
          <p:nvPr/>
        </p:nvSpPr>
        <p:spPr>
          <a:xfrm rot="13596816" flipV="1">
            <a:off x="4270903" y="4893082"/>
            <a:ext cx="568098" cy="556736"/>
          </a:xfrm>
          <a:prstGeom prst="arc">
            <a:avLst>
              <a:gd name="adj1" fmla="val 16200000"/>
              <a:gd name="adj2" fmla="val 454499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Arco 18">
            <a:extLst>
              <a:ext uri="{FF2B5EF4-FFF2-40B4-BE49-F238E27FC236}">
                <a16:creationId xmlns:a16="http://schemas.microsoft.com/office/drawing/2014/main" id="{7020DB6C-3A63-A732-49F9-50E03A76D5DE}"/>
              </a:ext>
            </a:extLst>
          </p:cNvPr>
          <p:cNvSpPr/>
          <p:nvPr/>
        </p:nvSpPr>
        <p:spPr>
          <a:xfrm rot="13596816" flipV="1">
            <a:off x="4339296" y="4972836"/>
            <a:ext cx="449920" cy="419421"/>
          </a:xfrm>
          <a:prstGeom prst="arc">
            <a:avLst>
              <a:gd name="adj1" fmla="val 16200000"/>
              <a:gd name="adj2" fmla="val 454499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Arco 19">
            <a:extLst>
              <a:ext uri="{FF2B5EF4-FFF2-40B4-BE49-F238E27FC236}">
                <a16:creationId xmlns:a16="http://schemas.microsoft.com/office/drawing/2014/main" id="{198E4965-0C8B-DBA8-5554-E5A3E49539FD}"/>
              </a:ext>
            </a:extLst>
          </p:cNvPr>
          <p:cNvSpPr/>
          <p:nvPr/>
        </p:nvSpPr>
        <p:spPr>
          <a:xfrm rot="13596816" flipV="1">
            <a:off x="4412845" y="5042353"/>
            <a:ext cx="302825" cy="280388"/>
          </a:xfrm>
          <a:prstGeom prst="arc">
            <a:avLst>
              <a:gd name="adj1" fmla="val 16200000"/>
              <a:gd name="adj2" fmla="val 454499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9DC892E7-66CC-A959-9EC2-800333559826}"/>
              </a:ext>
            </a:extLst>
          </p:cNvPr>
          <p:cNvSpPr/>
          <p:nvPr/>
        </p:nvSpPr>
        <p:spPr>
          <a:xfrm>
            <a:off x="4516851" y="5098937"/>
            <a:ext cx="84098" cy="692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1458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ЦВЕТА</a:t>
            </a:r>
            <a:endParaRPr lang="it-IT" dirty="0"/>
          </a:p>
          <a:p>
            <a:r>
              <a:rPr lang="ru-RU" dirty="0"/>
              <a:t> </a:t>
            </a:r>
          </a:p>
          <a:p>
            <a:r>
              <a:rPr lang="ru-RU" dirty="0"/>
              <a:t>Цветовая палитра : стандартные и спец. цвета (</a:t>
            </a:r>
            <a:r>
              <a:rPr lang="it-IT" dirty="0"/>
              <a:t>optional</a:t>
            </a:r>
            <a:r>
              <a:rPr lang="ru-RU" dirty="0"/>
              <a:t>)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/>
              <a:t> </a:t>
            </a:r>
            <a:r>
              <a:rPr lang="az-Cyrl-AZ" b="1" dirty="0"/>
              <a:t>ЦВЕТА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F15900E-F51F-7E70-9D5F-11AE71E25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3" y="2702067"/>
            <a:ext cx="3361765" cy="279203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48C6C9B-9170-BF49-6CF1-33605F1B3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16" y="1279846"/>
            <a:ext cx="3437787" cy="287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68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-19049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ГАРАНТИЯ</a:t>
            </a:r>
          </a:p>
          <a:p>
            <a:r>
              <a:rPr lang="ru-RU" dirty="0"/>
              <a:t>ГАРАНТИЙНЫЙ СРОК - 4 ГОДА (БЕЗ ДОПЛАТ) НА ВСЕ ЧАСТИ ПРОИЗВОДИМЫЕ НА ЗАВОДЕ . НА КОМПОНЕНТЫ , ПРОИЗВОДИМЫХ СТОРОННИМИ ЗАВОДАМИ ДЕЙСТВУЕТ ГАРАНТИЯ ИX ПРОИЗВОДИТЕЛЯ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/>
              <a:t> </a:t>
            </a:r>
            <a:r>
              <a:rPr lang="az-Cyrl-AZ" b="1" dirty="0"/>
              <a:t>ГАРАНТИЯ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logo, Carattere, simbolo&#10;&#10;Il contenuto generato dall'IA potrebbe non essere corretto.">
            <a:extLst>
              <a:ext uri="{FF2B5EF4-FFF2-40B4-BE49-F238E27FC236}">
                <a16:creationId xmlns:a16="http://schemas.microsoft.com/office/drawing/2014/main" id="{E87ED107-3058-CAEB-99D0-C3A1DCC44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" y="1103664"/>
            <a:ext cx="6284931" cy="215573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E6F0FED4-AC0D-1E6E-5E73-81D72D27D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10" y="3221419"/>
            <a:ext cx="6313831" cy="219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422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16141</TotalTime>
  <Words>2031</Words>
  <Application>Microsoft Office PowerPoint</Application>
  <PresentationFormat>Widescreen</PresentationFormat>
  <Paragraphs>175</Paragraphs>
  <Slides>22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elena</dc:creator>
  <cp:lastModifiedBy>elena</cp:lastModifiedBy>
  <cp:revision>109</cp:revision>
  <cp:lastPrinted>2025-09-29T15:10:08Z</cp:lastPrinted>
  <dcterms:created xsi:type="dcterms:W3CDTF">2025-09-18T08:55:56Z</dcterms:created>
  <dcterms:modified xsi:type="dcterms:W3CDTF">2025-09-29T15:13:22Z</dcterms:modified>
</cp:coreProperties>
</file>