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9" r:id="rId6"/>
    <p:sldId id="259" r:id="rId7"/>
    <p:sldId id="263" r:id="rId8"/>
    <p:sldId id="267" r:id="rId9"/>
    <p:sldId id="271" r:id="rId10"/>
    <p:sldId id="272" r:id="rId11"/>
    <p:sldId id="264" r:id="rId12"/>
    <p:sldId id="265" r:id="rId13"/>
    <p:sldId id="277" r:id="rId14"/>
    <p:sldId id="266" r:id="rId15"/>
    <p:sldId id="258" r:id="rId16"/>
    <p:sldId id="274" r:id="rId17"/>
    <p:sldId id="275" r:id="rId18"/>
    <p:sldId id="268" r:id="rId19"/>
    <p:sldId id="276" r:id="rId20"/>
    <p:sldId id="273" r:id="rId21"/>
  </p:sldIdLst>
  <p:sldSz cx="12192000" cy="6858000"/>
  <p:notesSz cx="7104063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8" d="100"/>
          <a:sy n="88" d="100"/>
        </p:scale>
        <p:origin x="494" y="-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13E383-C2F6-40CB-B0F5-30BCA07D86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BD14130-2855-D5B2-CF7D-2269FF41CB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767C762-92F7-7C03-DD0F-4F3004EE6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18/09/2025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971DDC-F63B-6B2B-9E13-0223B81D4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9062C5D-591B-E9F5-27AC-EF7B25BDA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230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7FDFD1-363C-4097-84A1-8B314DDCB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1421CC2-B31F-7667-BC19-572BEC854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C936677-427C-1E62-DE9E-E12D128D4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18/09/2025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845A263-6674-D8F0-FAFF-BBBB39DED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6610765-7B24-C1F6-4F92-A339D0338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321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768A72-E9C0-ED3E-47A8-B59D8051B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C2E1723-2645-866E-1C35-8739B45E65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9BC78FA-AE45-9CCD-8F99-147DE97EF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18/09/2025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7187547-7D28-659B-939E-F16714C2B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0E03B83-3763-C944-3EBA-1036C334B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4041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41A535-C5BD-242F-42E1-22433D7A9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03CECF5-2A95-74C5-2761-ACB4AC328A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4A83D27-35C4-F7F1-2F27-E0BA441CE0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B3C344C-B9E7-70CF-E868-21DA14540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18/09/2025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BBF928F-9379-0CF8-FF4F-5EF730F03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C8494A4-DB61-1D01-6873-23FDCB094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2244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38E1A0E-CFE3-D1BC-D1FA-4CFF27CF0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13677C8-B53E-E9ED-195F-62734F8BB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4CAF557-4E25-4035-C9B9-544E1F7EDA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DCCE198-5A0A-6DA9-66F4-22FCB80051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0E4790B-AE53-96B9-F709-02C41B9C6F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B9CB1E6-A68E-12EA-35B6-5C9773A1D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18/09/2025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52246F6-08E8-D6B7-74F8-4B5ABB375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8C8865B-1FD9-C4DE-E9AE-EBF93726E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4505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43CCEF-47BF-B9AF-E129-CDFBE3268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9678F9E-741C-1AA3-F16A-B675E1352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18/09/2025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A8FE860-74BB-19AC-5EB2-F7CAC6743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18DB9E5-42A9-9880-DC3E-C3DF3C954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273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7D2C277-6385-D747-B9E1-76B31F87C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18/09/2025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6848026-DBC6-FABA-3623-FD1E8D406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186CF61-B311-1047-D86D-AB809982D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843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35EF80-CADC-37D3-ACC3-0C327B3A4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3C1639-EFA8-8851-4DA6-51870CA7A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9BEF4D8-6DA6-53AA-31CE-6889524682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5A166F5-DAF4-71A5-F13F-6DD7F0D36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18/09/2025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19FBB4E-EB2C-A778-2095-7D6AE7D14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115FC35-A8C7-BBAD-EE8B-DF489432F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3565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358FE7-5A03-948F-607A-357137662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EDB7993-2CD7-A8D0-4DF1-15ADB542A3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9B4347A-8340-DB04-CCB2-90DBB59997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0B76D84-095B-6064-6152-67DCB0D91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18/09/2025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CD531A1-0F1A-AE7B-4979-4290D1D0D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01E43F2-26F4-5469-6251-E257E764D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2181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34C5CF-077B-46E8-2862-47769DCCF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359551D-0006-7D91-C007-B8B0F64B85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61ECE51-C896-8D68-3B77-D1E7F9E4F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18/09/2025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7094A70-0127-8D8C-F85C-9CEBA151A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7971685-A6F5-9DC2-75D5-B21F5C9A1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006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B865789-81BE-C2E9-E0F2-7F38788D11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6E3D41A-C5DE-76BC-02FD-1C9DD10CD1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96D42CA-47B4-999E-58EA-46D43AC99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18/09/2025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7095E32-0776-9516-ACD8-99EEE0C9E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D53091-28E3-163E-DFCA-D5C44DE87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121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385A251-5911-F3AE-B7FE-A235ED80A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2AB3528-8300-ECC5-713D-7B92E753EB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62550AC-7E03-623E-7DD9-A806837A77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59237C-53FD-49EC-B3ED-4BE03AC18B12}" type="datetimeFigureOut">
              <a:rPr lang="it-IT" smtClean="0"/>
              <a:t>18/09/2025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F2697F3-7822-B327-8C0F-9A2CE90DE5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C045188-29EB-6ACD-9DEF-226D37FE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8156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39140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323850" y="440158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1CDFD18-F2D4-8D26-55A5-071D21C9B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852" y="990600"/>
            <a:ext cx="8669867" cy="487680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C133D60-A9BB-988F-7564-BD92F1C894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007" y="562596"/>
            <a:ext cx="1475235" cy="981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711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6743700" y="0"/>
            <a:ext cx="54483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1"/>
                </a:solidFill>
              </a:rPr>
              <a:t>-   Сиденье и спинка перемещаются синхронно при вызове положения Тренделенбурга, без рывков , обеспечивая комфорт пациенту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bg1"/>
                </a:solidFill>
              </a:rPr>
              <a:t>Угол сиденья пациента акцентирован.</a:t>
            </a:r>
            <a:endParaRPr lang="it-IT" b="1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bg1"/>
                </a:solidFill>
              </a:rPr>
              <a:t>Спинка анатомическая STANDARD с поддержкой в области поясничной зоны и УЛЬТРАШИРОКАЯ СПИНКА, анатомическая с поддержкой в области поясничной зоны из материала с эффектом памяти</a:t>
            </a:r>
            <a:endParaRPr lang="it-IT" b="1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bg1"/>
                </a:solidFill>
              </a:rPr>
              <a:t>Спинка кресла имеет возможность автоматической регулировки по высоте (запатентованная система)</a:t>
            </a:r>
          </a:p>
          <a:p>
            <a:r>
              <a:rPr lang="ru-RU" b="1" dirty="0">
                <a:solidFill>
                  <a:schemeClr val="bg1"/>
                </a:solidFill>
              </a:rPr>
              <a:t>- </a:t>
            </a:r>
            <a:r>
              <a:rPr lang="it-IT" b="1" dirty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Подголовник движется в 2 направлениях , выполнен из нержавеющей стали </a:t>
            </a:r>
          </a:p>
          <a:p>
            <a:r>
              <a:rPr lang="ru-RU" b="1" dirty="0">
                <a:solidFill>
                  <a:schemeClr val="bg1"/>
                </a:solidFill>
              </a:rPr>
              <a:t>грузоподъемность около 200 кг . не требует обязательной фиксации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-Съемная защитная оболочка под ногами 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 Пластик для медицинского применения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 СИСТЕМА БЕЗОПАСНОСТИ - защита от повреждений при автоматическом опускании кресла -  4 шт..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 Возможность адаптации для работы  как праворуким , так и леворуком врачам на одном и том же кресле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КРЕСЛО</a:t>
            </a:r>
          </a:p>
        </p:txBody>
      </p:sp>
      <p:pic>
        <p:nvPicPr>
          <p:cNvPr id="3" name="Immagine 2" descr="Immagine che contiene Attrezzature mediche, assistenza sanitaria, medico, muro&#10;&#10;Il contenuto generato dall'IA potrebbe non essere corretto.">
            <a:extLst>
              <a:ext uri="{FF2B5EF4-FFF2-40B4-BE49-F238E27FC236}">
                <a16:creationId xmlns:a16="http://schemas.microsoft.com/office/drawing/2014/main" id="{30E85252-2E5F-A9CD-95DE-30C108969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01"/>
          <a:stretch/>
        </p:blipFill>
        <p:spPr>
          <a:xfrm>
            <a:off x="831281" y="716280"/>
            <a:ext cx="4578220" cy="4655976"/>
          </a:xfrm>
          <a:prstGeom prst="rect">
            <a:avLst/>
          </a:prstGeom>
          <a:ln>
            <a:noFill/>
          </a:ln>
        </p:spPr>
      </p:pic>
      <p:sp>
        <p:nvSpPr>
          <p:cNvPr id="22" name="Ovale 21">
            <a:extLst>
              <a:ext uri="{FF2B5EF4-FFF2-40B4-BE49-F238E27FC236}">
                <a16:creationId xmlns:a16="http://schemas.microsoft.com/office/drawing/2014/main" id="{68FF9336-0A5A-987E-9842-BC07CF458469}"/>
              </a:ext>
            </a:extLst>
          </p:cNvPr>
          <p:cNvSpPr/>
          <p:nvPr/>
        </p:nvSpPr>
        <p:spPr>
          <a:xfrm>
            <a:off x="3092734" y="2544924"/>
            <a:ext cx="217714" cy="22315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E849D9EB-C1BD-16A7-C5BB-B54F1BA72ACC}"/>
              </a:ext>
            </a:extLst>
          </p:cNvPr>
          <p:cNvSpPr/>
          <p:nvPr/>
        </p:nvSpPr>
        <p:spPr>
          <a:xfrm>
            <a:off x="3201591" y="3128948"/>
            <a:ext cx="217714" cy="22315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785519C1-319C-00F8-E06E-62A108704560}"/>
              </a:ext>
            </a:extLst>
          </p:cNvPr>
          <p:cNvSpPr/>
          <p:nvPr/>
        </p:nvSpPr>
        <p:spPr>
          <a:xfrm>
            <a:off x="5009304" y="2213321"/>
            <a:ext cx="1304657" cy="195698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7A7C58E2-4426-3E74-49DE-6278F8F7F2E1}"/>
              </a:ext>
            </a:extLst>
          </p:cNvPr>
          <p:cNvCxnSpPr>
            <a:cxnSpLocks/>
          </p:cNvCxnSpPr>
          <p:nvPr/>
        </p:nvCxnSpPr>
        <p:spPr>
          <a:xfrm>
            <a:off x="4973731" y="2632736"/>
            <a:ext cx="473351" cy="64894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Arco 20">
            <a:extLst>
              <a:ext uri="{FF2B5EF4-FFF2-40B4-BE49-F238E27FC236}">
                <a16:creationId xmlns:a16="http://schemas.microsoft.com/office/drawing/2014/main" id="{9AB7AB21-E734-A689-7AE5-824D22608638}"/>
              </a:ext>
            </a:extLst>
          </p:cNvPr>
          <p:cNvSpPr/>
          <p:nvPr/>
        </p:nvSpPr>
        <p:spPr>
          <a:xfrm>
            <a:off x="4842061" y="2263167"/>
            <a:ext cx="1210042" cy="1068355"/>
          </a:xfrm>
          <a:prstGeom prst="arc">
            <a:avLst/>
          </a:prstGeom>
          <a:ln w="571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6" name="Immagine 25" descr="Immagine che contiene schizzo, automobile&#10;&#10;Il contenuto generato dall'IA potrebbe non essere corretto.">
            <a:extLst>
              <a:ext uri="{FF2B5EF4-FFF2-40B4-BE49-F238E27FC236}">
                <a16:creationId xmlns:a16="http://schemas.microsoft.com/office/drawing/2014/main" id="{A74D05C1-9967-675E-3D3D-41E5027D8C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15" y="4891475"/>
            <a:ext cx="3915403" cy="1322429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F945172C-45B7-0AE9-1C5D-59C19D4C1C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802" y="4516058"/>
            <a:ext cx="1106875" cy="1762241"/>
          </a:xfrm>
          <a:prstGeom prst="rect">
            <a:avLst/>
          </a:prstGeom>
        </p:spPr>
      </p:pic>
      <p:pic>
        <p:nvPicPr>
          <p:cNvPr id="32" name="Immagine 31" descr="Immagine che contiene stoviglie&#10;&#10;Il contenuto generato dall'IA potrebbe non essere corretto.">
            <a:extLst>
              <a:ext uri="{FF2B5EF4-FFF2-40B4-BE49-F238E27FC236}">
                <a16:creationId xmlns:a16="http://schemas.microsoft.com/office/drawing/2014/main" id="{399C092A-D6A5-A1E1-7234-5DB08B623C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485" y="4516059"/>
            <a:ext cx="1402744" cy="176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85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6743700" y="0"/>
            <a:ext cx="54483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-    Сиденье и спинка перемещаются синхронно при вызове положения Тренделенбурга, без рывков , обеспечивая комфорт пациенту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Угол сиденья пациента акцентирован.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Спинка анатомическая STANDARD с поддержкой в области поясничной зоны и УЛЬТРАШИРОКАЯ СПИНКА, анатомическая с поддержкой в области поясничной зоны из материала с эффектом памяти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Спинка кресла имеет возможность автоматической регулировки по высоте (запатентованная система)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-  Подголовник движется в 2 направлениях , выполнен из нержавеющей стали </a:t>
            </a:r>
          </a:p>
          <a:p>
            <a:r>
              <a:rPr lang="it-IT" dirty="0">
                <a:solidFill>
                  <a:schemeClr val="bg1">
                    <a:lumMod val="75000"/>
                  </a:schemeClr>
                </a:solidFill>
              </a:rPr>
              <a:t>- </a:t>
            </a:r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грузоподъемность около 200 кг . не требует обязательной фиксации</a:t>
            </a:r>
          </a:p>
          <a:p>
            <a:r>
              <a:rPr lang="ru-RU" b="1" dirty="0">
                <a:solidFill>
                  <a:schemeClr val="bg1"/>
                </a:solidFill>
              </a:rPr>
              <a:t>-Съемная защитная оболочка под ногами </a:t>
            </a:r>
          </a:p>
          <a:p>
            <a:r>
              <a:rPr lang="ru-RU" b="1" dirty="0">
                <a:solidFill>
                  <a:schemeClr val="bg1"/>
                </a:solidFill>
              </a:rPr>
              <a:t> Пластик для медицинского применения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 СИСТЕМА БЕЗОПАСНОСТИ - защита от повреждений при автоматическом опускании кресла -  4 шт..</a:t>
            </a:r>
          </a:p>
          <a:p>
            <a:r>
              <a:rPr lang="ru-RU" dirty="0">
                <a:solidFill>
                  <a:schemeClr val="bg1">
                    <a:lumMod val="75000"/>
                  </a:schemeClr>
                </a:solidFill>
              </a:rPr>
              <a:t>- Возможность адаптации для работы  как праворуким , так и леворуком врачам на одном и том же кресле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КРЕСЛО</a:t>
            </a:r>
          </a:p>
        </p:txBody>
      </p:sp>
      <p:pic>
        <p:nvPicPr>
          <p:cNvPr id="16" name="Immagine 15" descr="Immagine che contiene Attrezzature mediche, medico, assistenza sanitaria, vestiti&#10;&#10;Il contenuto generato dall'IA potrebbe non essere corretto.">
            <a:extLst>
              <a:ext uri="{FF2B5EF4-FFF2-40B4-BE49-F238E27FC236}">
                <a16:creationId xmlns:a16="http://schemas.microsoft.com/office/drawing/2014/main" id="{180B7444-19F4-EDCB-8D80-02557CBC63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30" y="859680"/>
            <a:ext cx="6129168" cy="4085806"/>
          </a:xfrm>
          <a:prstGeom prst="rect">
            <a:avLst/>
          </a:prstGeom>
        </p:spPr>
      </p:pic>
      <p:sp>
        <p:nvSpPr>
          <p:cNvPr id="11" name="Ovale 10">
            <a:extLst>
              <a:ext uri="{FF2B5EF4-FFF2-40B4-BE49-F238E27FC236}">
                <a16:creationId xmlns:a16="http://schemas.microsoft.com/office/drawing/2014/main" id="{8FACEC7D-15A1-0701-84A4-21701BADE2A3}"/>
              </a:ext>
            </a:extLst>
          </p:cNvPr>
          <p:cNvSpPr/>
          <p:nvPr/>
        </p:nvSpPr>
        <p:spPr>
          <a:xfrm>
            <a:off x="5645835" y="3493511"/>
            <a:ext cx="217714" cy="22315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F9F04FC-50A2-3630-BE53-4E75F813F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256" y="5135962"/>
            <a:ext cx="5541744" cy="1164437"/>
          </a:xfrm>
          <a:prstGeom prst="rect">
            <a:avLst/>
          </a:prstGeom>
        </p:spPr>
      </p:pic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24424BD0-4600-F68B-3D30-4FC9E55976AE}"/>
              </a:ext>
            </a:extLst>
          </p:cNvPr>
          <p:cNvCxnSpPr>
            <a:cxnSpLocks/>
            <a:stCxn id="11" idx="3"/>
          </p:cNvCxnSpPr>
          <p:nvPr/>
        </p:nvCxnSpPr>
        <p:spPr>
          <a:xfrm flipH="1">
            <a:off x="2640563" y="3683987"/>
            <a:ext cx="3037155" cy="15971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3BBA8E74-A610-545F-C022-1E134C1C91DC}"/>
              </a:ext>
            </a:extLst>
          </p:cNvPr>
          <p:cNvCxnSpPr>
            <a:cxnSpLocks/>
          </p:cNvCxnSpPr>
          <p:nvPr/>
        </p:nvCxnSpPr>
        <p:spPr>
          <a:xfrm flipH="1">
            <a:off x="4672769" y="3638954"/>
            <a:ext cx="1039978" cy="18326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0521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95D8D2D-2314-F919-0F85-BE38316A88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94" y="990600"/>
            <a:ext cx="6421794" cy="4281196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6743700" y="0"/>
            <a:ext cx="54483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    Сиденье и спинка перемещаются синхронно при вызове положения Тренделенбурга, без рывков , обеспечивая комфорт пациенту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Угол сиденья пациента акцентирован.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Спинка анатомическая STANDARD с поддержкой в области поясничной зоны и УЛЬТРАШИРОКАЯ СПИНКА, анатомическая с поддержкой в области поясничной зоны из материала с эффектом памяти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Спинка кресла имеет возможность автоматической регулировки по высоте (запатентованная система)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  Подголовник движется в 2 направлениях , выполнен из нержавеющей стали 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 грузоподъемность около 200 кг . не требует обязательной фиксации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-Съемная защитная оболочка под ногами 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 Пластик для медицинского применения</a:t>
            </a:r>
          </a:p>
          <a:p>
            <a:r>
              <a:rPr lang="ru-RU" b="1" dirty="0">
                <a:solidFill>
                  <a:schemeClr val="bg1"/>
                </a:solidFill>
              </a:rPr>
              <a:t> СИСТЕМА БЕЗОПАСНОСТИ - защита от повреждений при автоматическом опускании кресла -  4 шт..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 Возможность адаптации для работы  как праворуким , так и леворуком врачам на одном и том же кресле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КРЕСЛО</a:t>
            </a:r>
          </a:p>
        </p:txBody>
      </p:sp>
      <p:sp>
        <p:nvSpPr>
          <p:cNvPr id="22" name="Ovale 21">
            <a:extLst>
              <a:ext uri="{FF2B5EF4-FFF2-40B4-BE49-F238E27FC236}">
                <a16:creationId xmlns:a16="http://schemas.microsoft.com/office/drawing/2014/main" id="{68FF9336-0A5A-987E-9842-BC07CF458469}"/>
              </a:ext>
            </a:extLst>
          </p:cNvPr>
          <p:cNvSpPr/>
          <p:nvPr/>
        </p:nvSpPr>
        <p:spPr>
          <a:xfrm>
            <a:off x="2111829" y="1218421"/>
            <a:ext cx="217714" cy="22315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8FACEC7D-15A1-0701-84A4-21701BADE2A3}"/>
              </a:ext>
            </a:extLst>
          </p:cNvPr>
          <p:cNvSpPr/>
          <p:nvPr/>
        </p:nvSpPr>
        <p:spPr>
          <a:xfrm>
            <a:off x="4272961" y="2348102"/>
            <a:ext cx="217714" cy="22315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2460A310-9201-88C9-C1C9-4CB15B62DA4C}"/>
              </a:ext>
            </a:extLst>
          </p:cNvPr>
          <p:cNvSpPr/>
          <p:nvPr/>
        </p:nvSpPr>
        <p:spPr>
          <a:xfrm>
            <a:off x="1441814" y="1667745"/>
            <a:ext cx="217714" cy="22315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BA173178-F6CA-048E-C4B2-063461574B03}"/>
              </a:ext>
            </a:extLst>
          </p:cNvPr>
          <p:cNvSpPr/>
          <p:nvPr/>
        </p:nvSpPr>
        <p:spPr>
          <a:xfrm>
            <a:off x="3199177" y="4400059"/>
            <a:ext cx="217714" cy="22315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2449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6743700" y="0"/>
            <a:ext cx="54483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    Сиденье и спинка перемещаются синхронно при вызове положения Тренделенбурга, без рывков , обеспечивая комфорт пациенту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Угол сиденья пациента акцентирован.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Спинка анатомическая STANDARD с поддержкой в области поясничной зоны и УЛЬТРАШИРОКАЯ СПИНКА, анатомическая с поддержкой в области поясничной зоны из материала с эффектом памяти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Спинка кресла имеет возможность автоматической регулировки по высоте (запатентованная система)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  Подголовник движется в 2 направлениях , выполнен из нержавеющей стали 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 грузоподъемность около 200 кг . не требует обязательной фиксации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-Съемная защитная оболочка под ногами 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 Пластик для медицинского применения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 СИСТЕМА БЕЗОПАСНОСТИ - защита от повреждений при автоматическом опускании кресла -  4 шт..</a:t>
            </a:r>
          </a:p>
          <a:p>
            <a:r>
              <a:rPr lang="ru-RU" b="1" dirty="0">
                <a:solidFill>
                  <a:schemeClr val="bg1"/>
                </a:solidFill>
              </a:rPr>
              <a:t>- Возможность адаптации для работы  как праворуким , так и леворуком врачам на одном и том же кресле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КРЕСЛО</a:t>
            </a:r>
          </a:p>
        </p:txBody>
      </p:sp>
      <p:pic>
        <p:nvPicPr>
          <p:cNvPr id="15" name="Immagine 14" descr="Immagine che contiene arte&#10;&#10;Il contenuto generato dall'IA potrebbe non essere corretto.">
            <a:extLst>
              <a:ext uri="{FF2B5EF4-FFF2-40B4-BE49-F238E27FC236}">
                <a16:creationId xmlns:a16="http://schemas.microsoft.com/office/drawing/2014/main" id="{AB3163B4-A408-03BC-363A-C7EAF07F6E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772" y="1823221"/>
            <a:ext cx="3586886" cy="2391257"/>
          </a:xfrm>
          <a:prstGeom prst="rect">
            <a:avLst/>
          </a:prstGeom>
        </p:spPr>
      </p:pic>
      <p:pic>
        <p:nvPicPr>
          <p:cNvPr id="19" name="Immagine 18" descr="Immagine che contiene Attrezzature mediche, sedia, arredo, tavolo&#10;&#10;Il contenuto generato dall'IA potrebbe non essere corretto.">
            <a:extLst>
              <a:ext uri="{FF2B5EF4-FFF2-40B4-BE49-F238E27FC236}">
                <a16:creationId xmlns:a16="http://schemas.microsoft.com/office/drawing/2014/main" id="{EFE3ED0F-6251-C9BF-ACD4-97740AD633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495" y="1264684"/>
            <a:ext cx="4711598" cy="3304357"/>
          </a:xfrm>
          <a:prstGeom prst="rect">
            <a:avLst/>
          </a:prstGeom>
        </p:spPr>
      </p:pic>
      <p:pic>
        <p:nvPicPr>
          <p:cNvPr id="21" name="Immagine 20" descr="Immagine che contiene testo, arte&#10;&#10;Il contenuto generato dall'IA potrebbe non essere corretto.">
            <a:extLst>
              <a:ext uri="{FF2B5EF4-FFF2-40B4-BE49-F238E27FC236}">
                <a16:creationId xmlns:a16="http://schemas.microsoft.com/office/drawing/2014/main" id="{5274843B-AB3C-35BD-D2E2-91C5FF2527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48" y="5135003"/>
            <a:ext cx="6466079" cy="125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971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- Обновленный гидроблок стал ещё более функциональным. Для каждого отсека (система водного контура установки, электрической системы, систем аспирации и дезинфекции) предусмотрен отдельный доступ. Его легко осмотреть не только техникам, но и стоматологам, так как внутреннее пространство стало более эргономичным и просторным</a:t>
            </a: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. 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 Аспирационные шланги разделены между собой, и каждый имеет свой собственный фильтр. Защитная оболочка съемная , крепится на магнитах. 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ГИДРОБЛОК</a:t>
            </a:r>
            <a:endParaRPr lang="it-IT" b="1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68758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 descr="Immagine che contiene Attrezzature mediche, assistenza sanitaria, Accessori per la casa, interno&#10;&#10;Il contenuto generato dall'IA potrebbe non essere corretto.">
            <a:extLst>
              <a:ext uri="{FF2B5EF4-FFF2-40B4-BE49-F238E27FC236}">
                <a16:creationId xmlns:a16="http://schemas.microsoft.com/office/drawing/2014/main" id="{895C036C-4324-D832-E7E0-1F7BD8DAD8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11" y="1336179"/>
            <a:ext cx="6992776" cy="4661850"/>
          </a:xfrm>
          <a:prstGeom prst="rect">
            <a:avLst/>
          </a:prstGeom>
        </p:spPr>
      </p:pic>
      <p:sp>
        <p:nvSpPr>
          <p:cNvPr id="2" name="Ovale 1">
            <a:extLst>
              <a:ext uri="{FF2B5EF4-FFF2-40B4-BE49-F238E27FC236}">
                <a16:creationId xmlns:a16="http://schemas.microsoft.com/office/drawing/2014/main" id="{A03986FF-15BA-AE9C-3F72-8C1593006C8F}"/>
              </a:ext>
            </a:extLst>
          </p:cNvPr>
          <p:cNvSpPr/>
          <p:nvPr/>
        </p:nvSpPr>
        <p:spPr>
          <a:xfrm>
            <a:off x="2042104" y="4320073"/>
            <a:ext cx="195943" cy="2239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D2B5A698-2AB9-401D-6DF3-411AD4928AE1}"/>
              </a:ext>
            </a:extLst>
          </p:cNvPr>
          <p:cNvSpPr/>
          <p:nvPr/>
        </p:nvSpPr>
        <p:spPr>
          <a:xfrm>
            <a:off x="2620602" y="4432040"/>
            <a:ext cx="195943" cy="2239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F7DD7E54-6F18-33CA-E677-115A538065C2}"/>
              </a:ext>
            </a:extLst>
          </p:cNvPr>
          <p:cNvSpPr/>
          <p:nvPr/>
        </p:nvSpPr>
        <p:spPr>
          <a:xfrm>
            <a:off x="4076178" y="3443169"/>
            <a:ext cx="195943" cy="2239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40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 Обновленный гидроблок стал ещё более функциональным. Для каждого отсека (система водного контура установки, электрической системы, систем аспирации и дезинфекции) предусмотрен отдельный доступ. Его легко осмотреть не только техникам, но и стоматологам, так как внутреннее пространство стало более эргономичным и просторным. </a:t>
            </a:r>
          </a:p>
          <a:p>
            <a:r>
              <a:rPr lang="ru-RU" b="1" dirty="0">
                <a:solidFill>
                  <a:schemeClr val="bg1"/>
                </a:solidFill>
              </a:rPr>
              <a:t>- Аспирационные шланги разделены между собой, и каждый имеет свой собственный фильтр. Защитная оболочка съемная , крепится на магнитах</a:t>
            </a: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. 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ГИДРОБЛОК</a:t>
            </a:r>
            <a:endParaRPr lang="it-IT" b="1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F8EF4C5-6343-BDEC-E739-104DEE6B8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87" b="17448"/>
          <a:stretch/>
        </p:blipFill>
        <p:spPr>
          <a:xfrm>
            <a:off x="973074" y="1138334"/>
            <a:ext cx="4839897" cy="3888717"/>
          </a:xfrm>
          <a:prstGeom prst="rect">
            <a:avLst/>
          </a:prstGeom>
        </p:spPr>
      </p:pic>
      <p:pic>
        <p:nvPicPr>
          <p:cNvPr id="11" name="Immagine 10" descr="Immagine che contiene Elettrodomestico, macchina, persona, interno&#10;&#10;Il contenuto generato dall'IA potrebbe non essere corretto.">
            <a:extLst>
              <a:ext uri="{FF2B5EF4-FFF2-40B4-BE49-F238E27FC236}">
                <a16:creationId xmlns:a16="http://schemas.microsoft.com/office/drawing/2014/main" id="{215FFD5C-15D9-F839-6FED-BCFDF7992E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79" y="4218673"/>
            <a:ext cx="3311688" cy="2207792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2E0530BF-19C7-7D41-86E7-55BDCD3627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553" y="4654570"/>
            <a:ext cx="2419197" cy="1612798"/>
          </a:xfrm>
          <a:prstGeom prst="rect">
            <a:avLst/>
          </a:prstGeom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2850C7A8-DE58-B1BE-9CFA-EAC2B271BFEA}"/>
              </a:ext>
            </a:extLst>
          </p:cNvPr>
          <p:cNvSpPr/>
          <p:nvPr/>
        </p:nvSpPr>
        <p:spPr>
          <a:xfrm>
            <a:off x="1136483" y="5061313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252DF901-2056-6BF9-E416-F91AB7D4F365}"/>
              </a:ext>
            </a:extLst>
          </p:cNvPr>
          <p:cNvSpPr/>
          <p:nvPr/>
        </p:nvSpPr>
        <p:spPr>
          <a:xfrm>
            <a:off x="5179893" y="5825423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9276AE3B-E5BE-8E82-41F5-F067D7EAA8CF}"/>
              </a:ext>
            </a:extLst>
          </p:cNvPr>
          <p:cNvSpPr/>
          <p:nvPr/>
        </p:nvSpPr>
        <p:spPr>
          <a:xfrm>
            <a:off x="2174492" y="5187849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3204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r>
              <a:rPr lang="ru-RU" b="1" dirty="0"/>
              <a:t>- УСТАНОВКА В БАЗОВОЙ КОМПЛЕКТАЦИИ ПРЕДНАЗНАЧЕНА ДЛЯ ВЛАЖНОЙ СИСТЕМЫ АСПИРАЦИИ.</a:t>
            </a:r>
          </a:p>
          <a:p>
            <a:r>
              <a:rPr lang="ru-RU" b="1" dirty="0"/>
              <a:t>При необходимости можно укомплектовать аспиратором для воздушной системы аспирации компании METASYS или DURR </a:t>
            </a:r>
          </a:p>
          <a:p>
            <a:r>
              <a:rPr lang="ru-RU" dirty="0"/>
              <a:t>. 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ГИДРОБЛОК</a:t>
            </a:r>
            <a:endParaRPr lang="it-IT" b="1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2850C7A8-DE58-B1BE-9CFA-EAC2B271BFEA}"/>
              </a:ext>
            </a:extLst>
          </p:cNvPr>
          <p:cNvSpPr/>
          <p:nvPr/>
        </p:nvSpPr>
        <p:spPr>
          <a:xfrm>
            <a:off x="2537926" y="2239348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9276AE3B-E5BE-8E82-41F5-F067D7EAA8CF}"/>
              </a:ext>
            </a:extLst>
          </p:cNvPr>
          <p:cNvSpPr/>
          <p:nvPr/>
        </p:nvSpPr>
        <p:spPr>
          <a:xfrm>
            <a:off x="3445872" y="2239348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252DF901-2056-6BF9-E416-F91AB7D4F365}"/>
              </a:ext>
            </a:extLst>
          </p:cNvPr>
          <p:cNvSpPr/>
          <p:nvPr/>
        </p:nvSpPr>
        <p:spPr>
          <a:xfrm>
            <a:off x="3120391" y="2555515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 descr="Immagine che contiene giocattolo, Set per costruzioni&#10;&#10;Il contenuto generato dall'IA potrebbe non essere corretto.">
            <a:extLst>
              <a:ext uri="{FF2B5EF4-FFF2-40B4-BE49-F238E27FC236}">
                <a16:creationId xmlns:a16="http://schemas.microsoft.com/office/drawing/2014/main" id="{6AFE094C-FC9D-424C-CD43-51CDD781EA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726" y="1125740"/>
            <a:ext cx="3311688" cy="2207792"/>
          </a:xfrm>
          <a:prstGeom prst="rect">
            <a:avLst/>
          </a:prstGeom>
        </p:spPr>
      </p:pic>
      <p:pic>
        <p:nvPicPr>
          <p:cNvPr id="11" name="Immagine 10" descr="Immagine che contiene muro, giallo&#10;&#10;Il contenuto generato dall'IA potrebbe non essere corretto.">
            <a:extLst>
              <a:ext uri="{FF2B5EF4-FFF2-40B4-BE49-F238E27FC236}">
                <a16:creationId xmlns:a16="http://schemas.microsoft.com/office/drawing/2014/main" id="{12889685-C846-E2B2-8A53-D28D9EB818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753" y="3524468"/>
            <a:ext cx="4372115" cy="2914743"/>
          </a:xfrm>
          <a:prstGeom prst="rect">
            <a:avLst/>
          </a:prstGeom>
        </p:spPr>
      </p:pic>
      <p:pic>
        <p:nvPicPr>
          <p:cNvPr id="15" name="Immagine 14" descr="Immagine che contiene giocattolo, plastica, muro, interno&#10;&#10;Il contenuto generato dall'IA potrebbe non essere corretto.">
            <a:extLst>
              <a:ext uri="{FF2B5EF4-FFF2-40B4-BE49-F238E27FC236}">
                <a16:creationId xmlns:a16="http://schemas.microsoft.com/office/drawing/2014/main" id="{42F74C94-1D47-A81B-CDEB-1907A104B7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11" y="1466943"/>
            <a:ext cx="36576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763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r>
              <a:rPr lang="ru-RU" b="1" dirty="0"/>
              <a:t>- СИСТЕМА ДЕЗИНФЕКЦИИ</a:t>
            </a:r>
          </a:p>
          <a:p>
            <a:r>
              <a:rPr lang="ru-RU" b="1" dirty="0"/>
              <a:t> </a:t>
            </a:r>
          </a:p>
          <a:p>
            <a:r>
              <a:rPr lang="ru-RU" b="1" dirty="0"/>
              <a:t>- Система водного контура установки может работать как от автономной подачи воды при помощи 2-литровой бутылки, так</a:t>
            </a:r>
            <a:r>
              <a:rPr lang="it-IT" b="1" dirty="0"/>
              <a:t> </a:t>
            </a:r>
            <a:r>
              <a:rPr lang="ru-RU" b="1" dirty="0"/>
              <a:t>и напрямую подключаться к водопроводной воде:  в этом случае при необходимости можно подключить систему дезинфекции: все процедуры по дезинфекции просты, быстры и эффективны. (*optional )   .</a:t>
            </a:r>
          </a:p>
          <a:p>
            <a:endParaRPr lang="ru-RU" b="1" dirty="0"/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 Система интенсивной дезинфекции -  на базе стандартной системы дезинфекции , продура представляет из себя 2 цикла и более высокая концентрация дез. средства</a:t>
            </a:r>
          </a:p>
          <a:p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(*optional ).</a:t>
            </a: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ГИДРОБЛОК</a:t>
            </a:r>
            <a:endParaRPr lang="it-IT" b="1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97FDC2B-3210-4179-A7DE-858EEFD11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62" y="1208414"/>
            <a:ext cx="7035543" cy="4690362"/>
          </a:xfrm>
          <a:prstGeom prst="rect">
            <a:avLst/>
          </a:prstGeom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id="{252DF901-2056-6BF9-E416-F91AB7D4F365}"/>
              </a:ext>
            </a:extLst>
          </p:cNvPr>
          <p:cNvSpPr/>
          <p:nvPr/>
        </p:nvSpPr>
        <p:spPr>
          <a:xfrm>
            <a:off x="2989762" y="4713858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9276AE3B-E5BE-8E82-41F5-F067D7EAA8CF}"/>
              </a:ext>
            </a:extLst>
          </p:cNvPr>
          <p:cNvSpPr/>
          <p:nvPr/>
        </p:nvSpPr>
        <p:spPr>
          <a:xfrm>
            <a:off x="2123245" y="3871230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0281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r>
              <a:rPr lang="ru-RU" b="1" dirty="0"/>
              <a:t>- СИСТЕМА ДЕЗИНФЕКЦИИ</a:t>
            </a:r>
          </a:p>
          <a:p>
            <a:r>
              <a:rPr lang="ru-RU" b="1" dirty="0"/>
              <a:t> </a:t>
            </a:r>
          </a:p>
          <a:p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- Система водного контура установки может работать как от автономной подачи воды при помощи 2-литровой бутылки, таки напрямую подключаться к водопроводной воде:  в этом случае при необходимости можно подключить систему дезинфекции: все процедуры по дезинфекции просты, быстры и эффективны. (*optional )</a:t>
            </a:r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  <a:p>
            <a:endParaRPr lang="ru-RU" b="1" dirty="0"/>
          </a:p>
          <a:p>
            <a:r>
              <a:rPr lang="ru-RU" b="1" dirty="0"/>
              <a:t>- Система интенсивной дезинфекции -  на базе стандартной системы дезинфекции , продура представляет из себя 2 цикла и более высокая концентрация дез. средства</a:t>
            </a:r>
            <a:r>
              <a:rPr lang="it-IT" b="1" dirty="0"/>
              <a:t>(*optional ). </a:t>
            </a:r>
            <a:endParaRPr lang="ru-RU" b="1" dirty="0"/>
          </a:p>
          <a:p>
            <a:endParaRPr lang="ru-RU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ГИДРОБЛОК</a:t>
            </a:r>
            <a:endParaRPr lang="it-IT" b="1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97FDC2B-3210-4179-A7DE-858EEFD11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62" y="1208414"/>
            <a:ext cx="7035543" cy="4690362"/>
          </a:xfrm>
          <a:prstGeom prst="rect">
            <a:avLst/>
          </a:prstGeom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id="{252DF901-2056-6BF9-E416-F91AB7D4F365}"/>
              </a:ext>
            </a:extLst>
          </p:cNvPr>
          <p:cNvSpPr/>
          <p:nvPr/>
        </p:nvSpPr>
        <p:spPr>
          <a:xfrm>
            <a:off x="2989762" y="4713858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 descr="Immagine che contiene bagno, Rubinetterie, interno, design&#10;&#10;Il contenuto generato dall'IA potrebbe non essere corretto.">
            <a:extLst>
              <a:ext uri="{FF2B5EF4-FFF2-40B4-BE49-F238E27FC236}">
                <a16:creationId xmlns:a16="http://schemas.microsoft.com/office/drawing/2014/main" id="{B8ED849C-F840-604C-A64A-B473E2E7C9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7"/>
          <a:stretch/>
        </p:blipFill>
        <p:spPr>
          <a:xfrm>
            <a:off x="4150659" y="3553595"/>
            <a:ext cx="2759611" cy="2787574"/>
          </a:xfrm>
          <a:prstGeom prst="rect">
            <a:avLst/>
          </a:prstGeom>
        </p:spPr>
      </p:pic>
      <p:sp>
        <p:nvSpPr>
          <p:cNvPr id="5" name="Ovale 4">
            <a:extLst>
              <a:ext uri="{FF2B5EF4-FFF2-40B4-BE49-F238E27FC236}">
                <a16:creationId xmlns:a16="http://schemas.microsoft.com/office/drawing/2014/main" id="{9276AE3B-E5BE-8E82-41F5-F067D7EAA8CF}"/>
              </a:ext>
            </a:extLst>
          </p:cNvPr>
          <p:cNvSpPr/>
          <p:nvPr/>
        </p:nvSpPr>
        <p:spPr>
          <a:xfrm>
            <a:off x="5559616" y="4686126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5713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r>
              <a:rPr lang="ru-RU" sz="1700" dirty="0"/>
              <a:t>- Плевательница имеет широкий диапазон действий , поворотная на  270 градусов, съемная,. </a:t>
            </a:r>
          </a:p>
          <a:p>
            <a:r>
              <a:rPr lang="ru-RU" sz="1700" dirty="0"/>
              <a:t>- Плевательница имеет широкий диапазон действий , поворотная на  270 градусов (ЭРГОНОМИКА), съемная, безугловая конструкция  (МОНОБЛОК , КОТОРЫЙ ЛЕГКО СНИМАЕТСЯ И КАЧЕСТВЕННО ДЕЗИНФЕЦИРУЕТСЯ, , который является лучшим решением , по сранению с керамикой, пластиком и стеклом </a:t>
            </a:r>
            <a:r>
              <a:rPr lang="it-IT" sz="1700" dirty="0"/>
              <a:t>. </a:t>
            </a:r>
            <a:r>
              <a:rPr lang="ru-RU" sz="1700" dirty="0"/>
              <a:t>Сверху плевательница покрыта специальным слоем гелькоута — защита корпуса от коррозии, износа и повреждений, вызванных воздействием факторов, таких как солнце, соль и вода. </a:t>
            </a:r>
          </a:p>
          <a:p>
            <a:r>
              <a:rPr lang="ru-RU" sz="1700" dirty="0"/>
              <a:t>Гелькоут также играет важную роль в эстетике . Благодаря способности окрашиваться и полироваться, он придает им красивый и долговечный внешний вид. </a:t>
            </a:r>
          </a:p>
          <a:p>
            <a:r>
              <a:rPr lang="ru-RU" sz="1700" dirty="0"/>
              <a:t>Кроме того, гелькоут облегчает очистку и уход за корпусом, облегчая удаление грязи, пятен и царапин.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ПЛЕВАТЕЛЬНИЦА</a:t>
            </a:r>
            <a:endParaRPr lang="it-IT" b="1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3BB304B-B9AD-B9B9-FA31-14F07A9F4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060" y="919065"/>
            <a:ext cx="3568960" cy="2379307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6282212B-1656-0F05-F18D-B90E27B17E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32" y="1778632"/>
            <a:ext cx="2950158" cy="1966772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DA350D9D-9313-5966-010C-1D5F25F05C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406" y="3559628"/>
            <a:ext cx="3821126" cy="2547417"/>
          </a:xfrm>
          <a:prstGeom prst="rect">
            <a:avLst/>
          </a:prstGeom>
        </p:spPr>
      </p:pic>
      <p:sp>
        <p:nvSpPr>
          <p:cNvPr id="5" name="Ovale 4">
            <a:extLst>
              <a:ext uri="{FF2B5EF4-FFF2-40B4-BE49-F238E27FC236}">
                <a16:creationId xmlns:a16="http://schemas.microsoft.com/office/drawing/2014/main" id="{9276AE3B-E5BE-8E82-41F5-F067D7EAA8CF}"/>
              </a:ext>
            </a:extLst>
          </p:cNvPr>
          <p:cNvSpPr/>
          <p:nvPr/>
        </p:nvSpPr>
        <p:spPr>
          <a:xfrm>
            <a:off x="5867944" y="1848169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2850C7A8-DE58-B1BE-9CFA-EAC2B271BFEA}"/>
              </a:ext>
            </a:extLst>
          </p:cNvPr>
          <p:cNvSpPr/>
          <p:nvPr/>
        </p:nvSpPr>
        <p:spPr>
          <a:xfrm>
            <a:off x="1709112" y="2569511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252DF901-2056-6BF9-E416-F91AB7D4F365}"/>
              </a:ext>
            </a:extLst>
          </p:cNvPr>
          <p:cNvSpPr/>
          <p:nvPr/>
        </p:nvSpPr>
        <p:spPr>
          <a:xfrm>
            <a:off x="4109436" y="4222103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6327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dirty="0"/>
              <a:t>- ПАНЕЛЬ ВРАЧА</a:t>
            </a:r>
          </a:p>
          <a:p>
            <a:r>
              <a:rPr lang="ru-RU" sz="1500" dirty="0"/>
              <a:t>- </a:t>
            </a:r>
            <a:r>
              <a:rPr lang="ru-RU" sz="1500" b="1" dirty="0"/>
              <a:t>Можно укомпплектовать скалером, полимеризационной лампой , турбинным шлангом с ф.о. и микромотором</a:t>
            </a:r>
            <a:r>
              <a:rPr lang="it-IT" sz="1500" b="1" dirty="0"/>
              <a:t> </a:t>
            </a:r>
            <a:r>
              <a:rPr lang="ru-RU" sz="1500" b="1" dirty="0"/>
              <a:t>BIEN AIR MXC LED или MIGLIONICO , а также системой визуализации, </a:t>
            </a:r>
          </a:p>
          <a:p>
            <a:r>
              <a:rPr lang="ru-RU" sz="1500" b="1" dirty="0"/>
              <a:t>- Диапазон вертикального перемещения плеча панели врача составляет 600 мм; без фиксаторов , регулируется с помощью пружины.</a:t>
            </a:r>
          </a:p>
          <a:p>
            <a:r>
              <a:rPr lang="ru-RU" sz="1500" b="1" dirty="0"/>
              <a:t>- Шланги подачи инструментов верхней подачи </a:t>
            </a:r>
            <a:r>
              <a:rPr lang="it-IT" sz="1500" b="1" dirty="0"/>
              <a:t>- </a:t>
            </a:r>
            <a:r>
              <a:rPr lang="ru-RU" sz="1500" b="1" dirty="0"/>
              <a:t>около 1м от панели врача , не имеют обратной тяги , не имеют фиксаторов , движение сбалансированное </a:t>
            </a:r>
          </a:p>
          <a:p>
            <a:r>
              <a:rPr lang="ru-RU" sz="1500" b="1" dirty="0"/>
              <a:t>- Инструменты автоматически возвращаются в исходное положение благодаря запатентованной технологии механического выравнивания , не только вперед , но и даже в стороны</a:t>
            </a:r>
          </a:p>
          <a:p>
            <a:r>
              <a:rPr lang="ru-RU" sz="1500" dirty="0">
                <a:solidFill>
                  <a:schemeClr val="bg1">
                    <a:lumMod val="65000"/>
                  </a:schemeClr>
                </a:solidFill>
              </a:rPr>
              <a:t>- Сенсорная панель инструментов , инскапсулированная в стекло, с фунцией блокировки экрана для сан.обработки.</a:t>
            </a:r>
          </a:p>
          <a:p>
            <a:r>
              <a:rPr lang="ru-RU" sz="1500" dirty="0">
                <a:solidFill>
                  <a:schemeClr val="bg1">
                    <a:lumMod val="65000"/>
                  </a:schemeClr>
                </a:solidFill>
              </a:rPr>
              <a:t>- 6 инструментов на блоке врача и возможность оснащения рабочей зоны дополнительным лотком для инструментов;</a:t>
            </a:r>
          </a:p>
          <a:p>
            <a:r>
              <a:rPr lang="ru-RU" sz="1500" dirty="0">
                <a:solidFill>
                  <a:schemeClr val="bg1">
                    <a:lumMod val="65000"/>
                  </a:schemeClr>
                </a:solidFill>
              </a:rPr>
              <a:t>- Специальный автоклавируемый силиконовый коврик полностью покрывает панель врача:</a:t>
            </a:r>
          </a:p>
          <a:p>
            <a:r>
              <a:rPr lang="ru-RU" sz="1500" dirty="0">
                <a:solidFill>
                  <a:schemeClr val="bg1">
                    <a:lumMod val="65000"/>
                  </a:schemeClr>
                </a:solidFill>
              </a:rPr>
              <a:t>- Съемные и автоклавируемые ручки на панели врача  и светильнике Faro</a:t>
            </a:r>
          </a:p>
          <a:p>
            <a:pPr algn="ctr"/>
            <a:r>
              <a:rPr lang="ru-RU" sz="1500" dirty="0"/>
              <a:t>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Cyrl-AZ" dirty="0"/>
          </a:p>
          <a:p>
            <a:pPr algn="ctr"/>
            <a:r>
              <a:rPr lang="az-Cyrl-AZ" b="1" dirty="0"/>
              <a:t> ПАНЕЛЬ ВРАЧА</a:t>
            </a:r>
          </a:p>
          <a:p>
            <a:pPr algn="ctr"/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C185F92-6250-5C97-A5D5-934C91DAB4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337" y="771106"/>
            <a:ext cx="5176496" cy="3450997"/>
          </a:xfrm>
          <a:prstGeom prst="rect">
            <a:avLst/>
          </a:prstGeom>
        </p:spPr>
      </p:pic>
      <p:sp>
        <p:nvSpPr>
          <p:cNvPr id="5" name="Ovale 4">
            <a:extLst>
              <a:ext uri="{FF2B5EF4-FFF2-40B4-BE49-F238E27FC236}">
                <a16:creationId xmlns:a16="http://schemas.microsoft.com/office/drawing/2014/main" id="{9276AE3B-E5BE-8E82-41F5-F067D7EAA8CF}"/>
              </a:ext>
            </a:extLst>
          </p:cNvPr>
          <p:cNvSpPr/>
          <p:nvPr/>
        </p:nvSpPr>
        <p:spPr>
          <a:xfrm>
            <a:off x="4812924" y="2102981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CB8108B9-4D18-58FF-E4B9-3E379A4573F5}"/>
              </a:ext>
            </a:extLst>
          </p:cNvPr>
          <p:cNvSpPr/>
          <p:nvPr/>
        </p:nvSpPr>
        <p:spPr>
          <a:xfrm>
            <a:off x="4060131" y="2119553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0" name="Connettore 2 29">
            <a:extLst>
              <a:ext uri="{FF2B5EF4-FFF2-40B4-BE49-F238E27FC236}">
                <a16:creationId xmlns:a16="http://schemas.microsoft.com/office/drawing/2014/main" id="{BA8BB400-2D07-A1F7-F44C-BE3FDBA8E9AE}"/>
              </a:ext>
            </a:extLst>
          </p:cNvPr>
          <p:cNvCxnSpPr/>
          <p:nvPr/>
        </p:nvCxnSpPr>
        <p:spPr>
          <a:xfrm>
            <a:off x="5701004" y="1194142"/>
            <a:ext cx="0" cy="246345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79821B9B-BE6C-19F0-430A-758C8A4705AF}"/>
              </a:ext>
            </a:extLst>
          </p:cNvPr>
          <p:cNvSpPr txBox="1"/>
          <p:nvPr/>
        </p:nvSpPr>
        <p:spPr>
          <a:xfrm>
            <a:off x="5683076" y="2233609"/>
            <a:ext cx="950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600mm</a:t>
            </a:r>
          </a:p>
        </p:txBody>
      </p:sp>
      <p:pic>
        <p:nvPicPr>
          <p:cNvPr id="33" name="Immagine 32">
            <a:extLst>
              <a:ext uri="{FF2B5EF4-FFF2-40B4-BE49-F238E27FC236}">
                <a16:creationId xmlns:a16="http://schemas.microsoft.com/office/drawing/2014/main" id="{4E51ED4C-9A2B-2605-E047-F92D4FF9A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1" y="4441003"/>
            <a:ext cx="1534900" cy="748601"/>
          </a:xfrm>
          <a:prstGeom prst="rect">
            <a:avLst/>
          </a:prstGeom>
        </p:spPr>
      </p:pic>
      <p:pic>
        <p:nvPicPr>
          <p:cNvPr id="35" name="Immagine 34">
            <a:extLst>
              <a:ext uri="{FF2B5EF4-FFF2-40B4-BE49-F238E27FC236}">
                <a16:creationId xmlns:a16="http://schemas.microsoft.com/office/drawing/2014/main" id="{F53EE707-F5DB-CDA2-A97F-BDA2EC4DDD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0558" y="5501156"/>
            <a:ext cx="2114845" cy="895475"/>
          </a:xfrm>
          <a:prstGeom prst="rect">
            <a:avLst/>
          </a:prstGeom>
        </p:spPr>
      </p:pic>
      <p:pic>
        <p:nvPicPr>
          <p:cNvPr id="37" name="Immagine 36">
            <a:extLst>
              <a:ext uri="{FF2B5EF4-FFF2-40B4-BE49-F238E27FC236}">
                <a16:creationId xmlns:a16="http://schemas.microsoft.com/office/drawing/2014/main" id="{AE6F041A-A90A-9125-0F28-559097D42E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1389" y="5529735"/>
            <a:ext cx="1552792" cy="866896"/>
          </a:xfrm>
          <a:prstGeom prst="rect">
            <a:avLst/>
          </a:prstGeom>
        </p:spPr>
      </p:pic>
      <p:pic>
        <p:nvPicPr>
          <p:cNvPr id="39" name="Immagine 38">
            <a:extLst>
              <a:ext uri="{FF2B5EF4-FFF2-40B4-BE49-F238E27FC236}">
                <a16:creationId xmlns:a16="http://schemas.microsoft.com/office/drawing/2014/main" id="{0B34804D-47AC-7F53-B216-360F46C36D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850" y="4714394"/>
            <a:ext cx="2009704" cy="630986"/>
          </a:xfrm>
          <a:prstGeom prst="rect">
            <a:avLst/>
          </a:prstGeom>
        </p:spPr>
      </p:pic>
      <p:pic>
        <p:nvPicPr>
          <p:cNvPr id="41" name="Immagine 40">
            <a:extLst>
              <a:ext uri="{FF2B5EF4-FFF2-40B4-BE49-F238E27FC236}">
                <a16:creationId xmlns:a16="http://schemas.microsoft.com/office/drawing/2014/main" id="{2622D447-44B0-6E67-E1CF-24AC4B62C1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4182" y="4572623"/>
            <a:ext cx="2238687" cy="91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296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dirty="0"/>
              <a:t>- ПАНЕЛЬ ВРАЧА</a:t>
            </a:r>
          </a:p>
          <a:p>
            <a:r>
              <a:rPr lang="ru-RU" sz="1500" dirty="0"/>
              <a:t>- </a:t>
            </a:r>
            <a:r>
              <a:rPr lang="ru-RU" sz="1500" dirty="0">
                <a:solidFill>
                  <a:schemeClr val="bg1">
                    <a:lumMod val="65000"/>
                  </a:schemeClr>
                </a:solidFill>
              </a:rPr>
              <a:t>Можно укомпплектовать скалером, полимеризационной лампой , турбинным шлангом с ф.о. и микромотором</a:t>
            </a:r>
            <a:r>
              <a:rPr lang="it-IT" sz="15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1500" dirty="0">
                <a:solidFill>
                  <a:schemeClr val="bg1">
                    <a:lumMod val="65000"/>
                  </a:schemeClr>
                </a:solidFill>
              </a:rPr>
              <a:t>BIEN AIR MXC LED или MIGLIONICO , а также системой визуализации, </a:t>
            </a:r>
          </a:p>
          <a:p>
            <a:r>
              <a:rPr lang="ru-RU" sz="1500" dirty="0">
                <a:solidFill>
                  <a:schemeClr val="bg1">
                    <a:lumMod val="65000"/>
                  </a:schemeClr>
                </a:solidFill>
              </a:rPr>
              <a:t>- Диапазон вертикального перемещения плеча панели врача составляет 600 мм; без фиксаторов , регулируется с помощью пружины.</a:t>
            </a:r>
          </a:p>
          <a:p>
            <a:r>
              <a:rPr lang="ru-RU" sz="1500" dirty="0">
                <a:solidFill>
                  <a:schemeClr val="bg1">
                    <a:lumMod val="65000"/>
                  </a:schemeClr>
                </a:solidFill>
              </a:rPr>
              <a:t>- Шланги подачи инструментов верхней подачи </a:t>
            </a:r>
            <a:r>
              <a:rPr lang="it-IT" sz="1500" dirty="0">
                <a:solidFill>
                  <a:schemeClr val="bg1">
                    <a:lumMod val="65000"/>
                  </a:schemeClr>
                </a:solidFill>
              </a:rPr>
              <a:t>- </a:t>
            </a:r>
            <a:r>
              <a:rPr lang="ru-RU" sz="1500" dirty="0">
                <a:solidFill>
                  <a:schemeClr val="bg1">
                    <a:lumMod val="65000"/>
                  </a:schemeClr>
                </a:solidFill>
              </a:rPr>
              <a:t>около 1м от панели врача , не имеют обратной тяги , не имеют фиксаторов , движение сбалансированное </a:t>
            </a:r>
          </a:p>
          <a:p>
            <a:r>
              <a:rPr lang="ru-RU" sz="1500" dirty="0">
                <a:solidFill>
                  <a:schemeClr val="bg1">
                    <a:lumMod val="65000"/>
                  </a:schemeClr>
                </a:solidFill>
              </a:rPr>
              <a:t>- Инструменты автоматически возвращаются в исходное положение благодаря запатентованной технологии механического выравнивания , не только вперед , но и даже в стороны</a:t>
            </a:r>
          </a:p>
          <a:p>
            <a:r>
              <a:rPr lang="ru-RU" sz="1500" b="1" dirty="0"/>
              <a:t>- Сенсорная панель инструментов , инскапсулированная в стекло, с фунцией блокировки экрана для сан.обработки.</a:t>
            </a:r>
          </a:p>
          <a:p>
            <a:r>
              <a:rPr lang="ru-RU" sz="1500" b="1" dirty="0"/>
              <a:t>- 6 инструментов на блоке врача и возможность оснащения рабочей зоны дополнительным лотком для инструментов;</a:t>
            </a:r>
          </a:p>
          <a:p>
            <a:r>
              <a:rPr lang="ru-RU" sz="1500" b="1" dirty="0"/>
              <a:t>- Специальный автоклавируемый силиконовый коврик полностью покрывает панель врача:</a:t>
            </a:r>
          </a:p>
          <a:p>
            <a:pPr marL="285750" indent="-285750">
              <a:buFontTx/>
              <a:buChar char="-"/>
            </a:pPr>
            <a:r>
              <a:rPr lang="ru-RU" sz="1500" b="1" dirty="0"/>
              <a:t>Съемные и автоклавируемые ручки на панели врача  и светильнике Faro</a:t>
            </a:r>
            <a:endParaRPr lang="it-IT" sz="1500" b="1" dirty="0"/>
          </a:p>
          <a:p>
            <a:pPr marL="285750" indent="-285750">
              <a:buFontTx/>
              <a:buChar char="-"/>
            </a:pPr>
            <a:r>
              <a:rPr lang="ru-RU" sz="1500" b="1" dirty="0"/>
              <a:t>- Съемный кожух под ноги , легко дезинфецируемый</a:t>
            </a:r>
          </a:p>
          <a:p>
            <a:pPr algn="ctr"/>
            <a:r>
              <a:rPr lang="ru-RU" sz="1500" dirty="0"/>
              <a:t>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Cyrl-AZ" dirty="0"/>
          </a:p>
          <a:p>
            <a:pPr algn="ctr"/>
            <a:r>
              <a:rPr lang="az-Cyrl-AZ" b="1" dirty="0"/>
              <a:t> ПАНЕЛЬ ВРАЧА</a:t>
            </a:r>
          </a:p>
          <a:p>
            <a:pPr algn="ctr"/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C185F92-6250-5C97-A5D5-934C91DAB4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337" y="771106"/>
            <a:ext cx="5176496" cy="3450997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26FDF071-B0B6-0B20-9434-2531D5949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137" y="3990512"/>
            <a:ext cx="3481574" cy="2321049"/>
          </a:xfrm>
          <a:prstGeom prst="rect">
            <a:avLst/>
          </a:prstGeom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id="{252DF901-2056-6BF9-E416-F91AB7D4F365}"/>
              </a:ext>
            </a:extLst>
          </p:cNvPr>
          <p:cNvSpPr/>
          <p:nvPr/>
        </p:nvSpPr>
        <p:spPr>
          <a:xfrm>
            <a:off x="4747225" y="4914896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7" name="Immagine 16" descr="Immagine che contiene testo, Attrezzature mediche, forniture per ufficio, interno&#10;&#10;Il contenuto generato dall'IA potrebbe non essere corretto.">
            <a:extLst>
              <a:ext uri="{FF2B5EF4-FFF2-40B4-BE49-F238E27FC236}">
                <a16:creationId xmlns:a16="http://schemas.microsoft.com/office/drawing/2014/main" id="{BB42CD54-FFA5-F054-B338-BA2F2EDFD7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551"/>
          <a:stretch/>
        </p:blipFill>
        <p:spPr>
          <a:xfrm>
            <a:off x="401534" y="3782498"/>
            <a:ext cx="2079642" cy="2086448"/>
          </a:xfrm>
          <a:prstGeom prst="rect">
            <a:avLst/>
          </a:prstGeom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2850C7A8-DE58-B1BE-9CFA-EAC2B271BFEA}"/>
              </a:ext>
            </a:extLst>
          </p:cNvPr>
          <p:cNvSpPr/>
          <p:nvPr/>
        </p:nvSpPr>
        <p:spPr>
          <a:xfrm>
            <a:off x="1947736" y="4973546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Ovale 26">
            <a:extLst>
              <a:ext uri="{FF2B5EF4-FFF2-40B4-BE49-F238E27FC236}">
                <a16:creationId xmlns:a16="http://schemas.microsoft.com/office/drawing/2014/main" id="{1E8ED0C1-8A17-706D-E6FD-E935D513B5AF}"/>
              </a:ext>
            </a:extLst>
          </p:cNvPr>
          <p:cNvSpPr/>
          <p:nvPr/>
        </p:nvSpPr>
        <p:spPr>
          <a:xfrm>
            <a:off x="4682295" y="3017082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Ovale 1">
            <a:extLst>
              <a:ext uri="{FF2B5EF4-FFF2-40B4-BE49-F238E27FC236}">
                <a16:creationId xmlns:a16="http://schemas.microsoft.com/office/drawing/2014/main" id="{94A4E48F-E063-90FC-DA5E-02309786E903}"/>
              </a:ext>
            </a:extLst>
          </p:cNvPr>
          <p:cNvSpPr/>
          <p:nvPr/>
        </p:nvSpPr>
        <p:spPr>
          <a:xfrm>
            <a:off x="4960438" y="2365976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6832975D-C4F1-3F0E-BB78-63624DD36452}"/>
              </a:ext>
            </a:extLst>
          </p:cNvPr>
          <p:cNvSpPr/>
          <p:nvPr/>
        </p:nvSpPr>
        <p:spPr>
          <a:xfrm>
            <a:off x="5893846" y="5607690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3395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r>
              <a:rPr lang="ru-RU" sz="1600" dirty="0"/>
              <a:t>-  СИСТЕМА ВИЗУАЛИЗАЦИИ : </a:t>
            </a:r>
          </a:p>
          <a:p>
            <a:r>
              <a:rPr lang="ru-RU" sz="1600" dirty="0"/>
              <a:t>цифровая внутриротовая камера MI-CAM (с функциями зума, макросъемки, полной автофокусировки и ручной фокусировки), полностью изготовленная из алюминия и стекла для защиты оптического датчика, является модулем, входящим в состав панели стоматолога и находящимся в пределах легкой досягаемости.</a:t>
            </a:r>
          </a:p>
          <a:p>
            <a:r>
              <a:rPr lang="ru-RU" sz="1600" dirty="0"/>
              <a:t>Программное обеспечение IMAGE от Miglionico, которое взаимодействует с камерой, позволяет стоматологу управлять функциями камеры с помощью ножного управления для съемки/сохранения фотографий, записи и просмотра видео, оставляя стоматологу свободные руки, что  повышает точность и качество взаимодействия с пациентом. Кроме того, когда камера входит в состав FULL MEDIA PACK, она позволяет передавать изображения непосредственно на компьютер вашей клиники</a:t>
            </a:r>
          </a:p>
          <a:p>
            <a:r>
              <a:rPr lang="ru-RU" sz="1600" dirty="0"/>
              <a:t>можно просматривать изображения в 3 режимах: полноэкранное изображение, 4 или 6 изображений одновременно </a:t>
            </a:r>
          </a:p>
          <a:p>
            <a:pPr algn="ctr"/>
            <a:r>
              <a:rPr lang="ru-RU" sz="1500" dirty="0"/>
              <a:t>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50" y="0"/>
            <a:ext cx="3569073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Cyrl-AZ" dirty="0"/>
          </a:p>
          <a:p>
            <a:pPr algn="ctr"/>
            <a:r>
              <a:rPr lang="az-Cyrl-AZ" b="1" dirty="0"/>
              <a:t>СИСТЕМА ВИЗУАЛИЗАЦИИ </a:t>
            </a:r>
          </a:p>
          <a:p>
            <a:pPr algn="ctr"/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 descr="Immagine che contiene muro, specchio, interno, design&#10;&#10;Il contenuto generato dall'IA potrebbe non essere corretto.">
            <a:extLst>
              <a:ext uri="{FF2B5EF4-FFF2-40B4-BE49-F238E27FC236}">
                <a16:creationId xmlns:a16="http://schemas.microsoft.com/office/drawing/2014/main" id="{17CED67E-54D7-BFBF-687B-B3CC8DAB68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26" y="4326037"/>
            <a:ext cx="2006468" cy="1337645"/>
          </a:xfrm>
          <a:prstGeom prst="rect">
            <a:avLst/>
          </a:prstGeom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id="{252DF901-2056-6BF9-E416-F91AB7D4F365}"/>
              </a:ext>
            </a:extLst>
          </p:cNvPr>
          <p:cNvSpPr/>
          <p:nvPr/>
        </p:nvSpPr>
        <p:spPr>
          <a:xfrm>
            <a:off x="4747225" y="4914896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5" name="Immagine 14" descr="Immagine che contiene muro, interno, design, cibo&#10;&#10;Il contenuto generato dall'IA potrebbe non essere corretto.">
            <a:extLst>
              <a:ext uri="{FF2B5EF4-FFF2-40B4-BE49-F238E27FC236}">
                <a16:creationId xmlns:a16="http://schemas.microsoft.com/office/drawing/2014/main" id="{0B6BAEE0-40FF-B622-EB5C-B8CC74FD9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94" y="1091375"/>
            <a:ext cx="4766155" cy="3404137"/>
          </a:xfrm>
          <a:prstGeom prst="rect">
            <a:avLst/>
          </a:prstGeom>
        </p:spPr>
      </p:pic>
      <p:sp>
        <p:nvSpPr>
          <p:cNvPr id="28" name="Ovale 27">
            <a:extLst>
              <a:ext uri="{FF2B5EF4-FFF2-40B4-BE49-F238E27FC236}">
                <a16:creationId xmlns:a16="http://schemas.microsoft.com/office/drawing/2014/main" id="{CB8108B9-4D18-58FF-E4B9-3E379A4573F5}"/>
              </a:ext>
            </a:extLst>
          </p:cNvPr>
          <p:cNvSpPr/>
          <p:nvPr/>
        </p:nvSpPr>
        <p:spPr>
          <a:xfrm>
            <a:off x="2454618" y="2741880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8" name="Immagine 17" descr="Immagine che contiene strumento, Impianto elettrico, cavo, connettore&#10;&#10;Il contenuto generato dall'IA potrebbe non essere corretto.">
            <a:extLst>
              <a:ext uri="{FF2B5EF4-FFF2-40B4-BE49-F238E27FC236}">
                <a16:creationId xmlns:a16="http://schemas.microsoft.com/office/drawing/2014/main" id="{57B01801-1B41-4BDF-FEA8-517442FE51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436" y="2827137"/>
            <a:ext cx="3852350" cy="2568233"/>
          </a:xfrm>
          <a:prstGeom prst="rect">
            <a:avLst/>
          </a:prstGeom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2850C7A8-DE58-B1BE-9CFA-EAC2B271BFEA}"/>
              </a:ext>
            </a:extLst>
          </p:cNvPr>
          <p:cNvSpPr/>
          <p:nvPr/>
        </p:nvSpPr>
        <p:spPr>
          <a:xfrm>
            <a:off x="1563079" y="5049144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Ovale 26">
            <a:extLst>
              <a:ext uri="{FF2B5EF4-FFF2-40B4-BE49-F238E27FC236}">
                <a16:creationId xmlns:a16="http://schemas.microsoft.com/office/drawing/2014/main" id="{1E8ED0C1-8A17-706D-E6FD-E935D513B5AF}"/>
              </a:ext>
            </a:extLst>
          </p:cNvPr>
          <p:cNvSpPr/>
          <p:nvPr/>
        </p:nvSpPr>
        <p:spPr>
          <a:xfrm>
            <a:off x="3835653" y="3829493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 descr="Immagine che contiene Controller di gioco&#10;&#10;Il contenuto generato dall'IA potrebbe non essere corretto.">
            <a:extLst>
              <a:ext uri="{FF2B5EF4-FFF2-40B4-BE49-F238E27FC236}">
                <a16:creationId xmlns:a16="http://schemas.microsoft.com/office/drawing/2014/main" id="{5C1D1B54-A1B3-E0F5-2E74-DC38054DA2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6" t="25856" r="8125" b="16792"/>
          <a:stretch/>
        </p:blipFill>
        <p:spPr>
          <a:xfrm>
            <a:off x="2468429" y="4870607"/>
            <a:ext cx="1427903" cy="1552598"/>
          </a:xfrm>
          <a:prstGeom prst="rect">
            <a:avLst/>
          </a:prstGeom>
        </p:spPr>
      </p:pic>
      <p:sp>
        <p:nvSpPr>
          <p:cNvPr id="21" name="Ovale 20">
            <a:extLst>
              <a:ext uri="{FF2B5EF4-FFF2-40B4-BE49-F238E27FC236}">
                <a16:creationId xmlns:a16="http://schemas.microsoft.com/office/drawing/2014/main" id="{4FEB41CA-D5F8-306B-2F45-AA452AC64B85}"/>
              </a:ext>
            </a:extLst>
          </p:cNvPr>
          <p:cNvSpPr/>
          <p:nvPr/>
        </p:nvSpPr>
        <p:spPr>
          <a:xfrm>
            <a:off x="3204807" y="5310400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1182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37997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- Блок ассистента имеет две консоли с шарнирным креплением и стал значительно легче благодаря пластику нового поколения.</a:t>
            </a:r>
          </a:p>
          <a:p>
            <a:r>
              <a:rPr lang="ru-RU" dirty="0"/>
              <a:t>- Сенсорная клавиатура управления , возможность управлять вмеми функциями кресла с панели ассистента, инскапсулированная в стекло, с фунцией блокировки экрана для сан.обработки.</a:t>
            </a:r>
          </a:p>
          <a:p>
            <a:r>
              <a:rPr lang="ru-RU" dirty="0"/>
              <a:t>- 2 аспирационных шланга с сенсорной активацией, без переключателей   </a:t>
            </a:r>
          </a:p>
          <a:p>
            <a:r>
              <a:rPr lang="ru-RU" dirty="0"/>
              <a:t>- 2 места для дополнительного инструмента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ПАНЕЛЬ АССИСТЕНТА 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384810" y="552125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 descr="Immagine che contiene cavo, Attrezzature mediche, presa&#10;&#10;Il contenuto generato dall'IA potrebbe non essere corretto.">
            <a:extLst>
              <a:ext uri="{FF2B5EF4-FFF2-40B4-BE49-F238E27FC236}">
                <a16:creationId xmlns:a16="http://schemas.microsoft.com/office/drawing/2014/main" id="{D9BDDEAA-F93F-B4CD-06A6-C7828D9F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55" y="1511233"/>
            <a:ext cx="6290680" cy="360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721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37997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dirty="0"/>
              <a:t>СВЕТИЛЬНИК ВРАЧА </a:t>
            </a:r>
          </a:p>
          <a:p>
            <a:r>
              <a:rPr lang="ru-RU" sz="1400" dirty="0"/>
              <a:t>В базовой комплектации идет: </a:t>
            </a:r>
          </a:p>
          <a:p>
            <a:r>
              <a:rPr lang="ru-RU" sz="1400" dirty="0"/>
              <a:t>-FARO MAIA LED  45 000 lux.</a:t>
            </a:r>
            <a:r>
              <a:rPr lang="it-IT" sz="1400" dirty="0"/>
              <a:t> </a:t>
            </a:r>
          </a:p>
          <a:p>
            <a:r>
              <a:rPr lang="ru-RU" sz="1400" dirty="0"/>
              <a:t>ПРОГРЕССИВНАЯ РЕГУЛИРОВКА</a:t>
            </a:r>
          </a:p>
          <a:p>
            <a:r>
              <a:rPr lang="ru-RU" sz="1400" dirty="0"/>
              <a:t>Электронная система управления освещением, активируемая джойстиком, датчиком или стоматологической установкой</a:t>
            </a:r>
            <a:endParaRPr lang="it-IT" sz="1400" dirty="0"/>
          </a:p>
          <a:p>
            <a:r>
              <a:rPr lang="ru-RU" sz="1400" dirty="0"/>
              <a:t>Срок службы которой составляет до 50 000 часов.</a:t>
            </a:r>
          </a:p>
          <a:p>
            <a:endParaRPr lang="it-IT" sz="1400" dirty="0"/>
          </a:p>
          <a:p>
            <a:r>
              <a:rPr lang="ru-RU" sz="1400" dirty="0"/>
              <a:t>Автоматически сохраняет параметры освещения после выключения стоматологической установки и промывания.</a:t>
            </a:r>
          </a:p>
          <a:p>
            <a:endParaRPr lang="ru-RU" sz="1400" dirty="0"/>
          </a:p>
          <a:p>
            <a:r>
              <a:rPr lang="ru-RU" sz="1400" dirty="0"/>
              <a:t>Минимальный размер чистой тени</a:t>
            </a:r>
            <a:r>
              <a:rPr lang="it-IT" sz="1400" dirty="0"/>
              <a:t> </a:t>
            </a:r>
            <a:r>
              <a:rPr lang="ru-RU" sz="1400" dirty="0"/>
              <a:t>: Ø 12 мм. Хирургический эффект стоматологического светильника MAIA создает эллипс размером всего 9 x 6 мм.</a:t>
            </a:r>
          </a:p>
          <a:p>
            <a:endParaRPr lang="ru-RU" sz="1400" dirty="0"/>
          </a:p>
          <a:p>
            <a:r>
              <a:rPr lang="ru-RU" sz="1400" dirty="0"/>
              <a:t>Вращение в двух и трех плоскостях (опционально).</a:t>
            </a:r>
          </a:p>
          <a:p>
            <a:endParaRPr lang="ru-RU" sz="1400" dirty="0"/>
          </a:p>
          <a:p>
            <a:r>
              <a:rPr lang="ru-RU" sz="1400" dirty="0"/>
              <a:t>Высокочеткое световое пятно</a:t>
            </a:r>
          </a:p>
          <a:p>
            <a:r>
              <a:rPr lang="ru-RU" sz="1400" dirty="0"/>
              <a:t>Исключает</a:t>
            </a:r>
            <a:r>
              <a:rPr lang="it-IT" sz="1400" dirty="0"/>
              <a:t> </a:t>
            </a:r>
            <a:r>
              <a:rPr lang="ru-RU" sz="1400" dirty="0"/>
              <a:t> риск бликов, защищая глаза пациентов и медицинского персонала.</a:t>
            </a:r>
          </a:p>
          <a:p>
            <a:endParaRPr lang="ru-RU" sz="1400" dirty="0"/>
          </a:p>
          <a:p>
            <a:r>
              <a:rPr lang="ru-RU" sz="1400" dirty="0"/>
              <a:t>Эксклюзивная запатентованная оптическая конструкция FARO с отражённым светом исключает прямое воздействие двух светодиодных источников. 258 небольших отражающих граней каждого отражателя обеспечивают абсолютно равномерное освещение размером 170 x 95 мм.</a:t>
            </a:r>
          </a:p>
          <a:p>
            <a:endParaRPr lang="ru-RU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СВЕТИЛЬНИК ВРАЧА 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384810" y="552125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CB25451E-B169-6CBA-39CC-ED039CEAA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932" y="1315749"/>
            <a:ext cx="4619232" cy="3257709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36C6447D-F02E-9ED6-0860-889EC89F7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810" y="4725431"/>
            <a:ext cx="6786282" cy="1278028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B338E50A-460B-06E8-54BB-522CAE31D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0536" y="1163776"/>
            <a:ext cx="755463" cy="5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836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37997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dirty="0"/>
              <a:t>СВЕТИЛЬНИК ВРАЧА </a:t>
            </a:r>
          </a:p>
          <a:p>
            <a:r>
              <a:rPr lang="ru-RU" sz="1500" dirty="0"/>
              <a:t> </a:t>
            </a:r>
          </a:p>
          <a:p>
            <a:r>
              <a:rPr lang="ru-RU" sz="1500" dirty="0"/>
              <a:t>EVA </a:t>
            </a:r>
            <a:r>
              <a:rPr lang="it-IT" sz="1500" dirty="0"/>
              <a:t>(optional) </a:t>
            </a:r>
            <a:r>
              <a:rPr lang="ru-RU" sz="1500" dirty="0"/>
              <a:t>открывает новую технологическую эру, предлагая высочайшие стандарты визуального комфорта и освещения как для медицинского персонала, так и для пациентов.</a:t>
            </a:r>
            <a:endParaRPr lang="it-IT" sz="1500" dirty="0"/>
          </a:p>
          <a:p>
            <a:r>
              <a:rPr lang="ru-RU" sz="1500" dirty="0"/>
              <a:t>Индекс цветопередачи</a:t>
            </a:r>
            <a:r>
              <a:rPr lang="it-IT" sz="1500" dirty="0"/>
              <a:t>: &gt; 95</a:t>
            </a:r>
            <a:endParaRPr lang="ru-RU" sz="1500" dirty="0"/>
          </a:p>
          <a:p>
            <a:r>
              <a:rPr lang="ru-RU" sz="1500" dirty="0"/>
              <a:t>EVA создает идеальный свет с идеальным балансом цвета и глубины. Он позволяет различать мельчайшие детали тканей, контуров и поверхностей в эллиптическом пятне, специально разработанном для полости рта.</a:t>
            </a:r>
          </a:p>
          <a:p>
            <a:r>
              <a:rPr lang="ru-RU" sz="1500" dirty="0"/>
              <a:t>Обеспечивает мгновенную визуальную индикацию уровня освещенности и цветовой температуры.</a:t>
            </a:r>
          </a:p>
          <a:p>
            <a:r>
              <a:rPr lang="ru-RU" sz="1500" dirty="0"/>
              <a:t>ОТРАЖЕННЫЙ СВЕТ</a:t>
            </a:r>
          </a:p>
          <a:p>
            <a:r>
              <a:rPr lang="ru-RU" sz="1500" dirty="0"/>
              <a:t>Эксклюзивная запатентованная оптическая конструкция с отраженным светом обеспечивает равномерное и четкое световое пятно, предотвращая ослепление пациентов.</a:t>
            </a:r>
          </a:p>
          <a:p>
            <a:r>
              <a:rPr lang="ru-RU" sz="1500" dirty="0"/>
              <a:t>ЦВЕТОВАЯ ТЕМПЕРАТУРА</a:t>
            </a:r>
          </a:p>
          <a:p>
            <a:r>
              <a:rPr lang="ru-RU" sz="1500" dirty="0"/>
              <a:t>Выберите идеальную цветовую температуру для вашей стоматологической практики: 5700K, 5000K, 4000K и 2700K. Функция Composave.</a:t>
            </a:r>
          </a:p>
          <a:p>
            <a:endParaRPr lang="ru-RU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СВЕТИЛЬНИК ВРАЧА 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384810" y="552125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 descr="Immagine che contiene giocattolo, muro, interno, design&#10;&#10;Il contenuto generato dall'IA potrebbe non essere corretto.">
            <a:extLst>
              <a:ext uri="{FF2B5EF4-FFF2-40B4-BE49-F238E27FC236}">
                <a16:creationId xmlns:a16="http://schemas.microsoft.com/office/drawing/2014/main" id="{8A8F25B2-96B1-F360-818A-694C9314E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0" y="957428"/>
            <a:ext cx="3311688" cy="2207792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1077D5B6-6D56-2F7D-BDD8-032D8CA7A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12" y="4355815"/>
            <a:ext cx="6849035" cy="2034458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43E94FBB-CBD5-7AEC-7E83-576B9A180F9A}"/>
              </a:ext>
            </a:extLst>
          </p:cNvPr>
          <p:cNvSpPr/>
          <p:nvPr/>
        </p:nvSpPr>
        <p:spPr>
          <a:xfrm>
            <a:off x="423246" y="5589595"/>
            <a:ext cx="6544908" cy="697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0AEABC7-794C-8F3C-A739-83889A9FDD2C}"/>
              </a:ext>
            </a:extLst>
          </p:cNvPr>
          <p:cNvSpPr txBox="1"/>
          <p:nvPr/>
        </p:nvSpPr>
        <p:spPr>
          <a:xfrm>
            <a:off x="512644" y="5645719"/>
            <a:ext cx="1353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/>
              <a:t>РЕКОМЕНДОВАНО ДЛЯ ПРОТЕЗИРОВАНИЯ И РЕСТАВРАЦИОННОЙ СТОМАТОЛОГИИ</a:t>
            </a:r>
            <a:endParaRPr lang="it-IT" sz="800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1587A6D-6472-80E0-3629-FDEC254D3E77}"/>
              </a:ext>
            </a:extLst>
          </p:cNvPr>
          <p:cNvSpPr txBox="1"/>
          <p:nvPr/>
        </p:nvSpPr>
        <p:spPr>
          <a:xfrm>
            <a:off x="2080279" y="5589595"/>
            <a:ext cx="1635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/>
              <a:t>РЕКОМЕНДОВАНО ДЛЯ ХИРУРГИИ, ОРТОДОНТИИ, РЕСТАВРАЦИОННОЙ СТОМАТОЛОГИИ И ДЕТСКОЙ СТОМАТОЛОГИИ</a:t>
            </a:r>
            <a:endParaRPr lang="it-IT" sz="800" dirty="0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2534B5A-B650-6416-47CD-7B246AA7BE6F}"/>
              </a:ext>
            </a:extLst>
          </p:cNvPr>
          <p:cNvSpPr txBox="1"/>
          <p:nvPr/>
        </p:nvSpPr>
        <p:spPr>
          <a:xfrm>
            <a:off x="3964338" y="5612936"/>
            <a:ext cx="13536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/>
              <a:t>РЕКОМЕНДОВАНО ДЛЯ ХИРУРГИИ</a:t>
            </a:r>
            <a:endParaRPr lang="it-IT" sz="800" dirty="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1BCAB215-926A-B289-F6DD-447185EA4C6F}"/>
              </a:ext>
            </a:extLst>
          </p:cNvPr>
          <p:cNvSpPr txBox="1"/>
          <p:nvPr/>
        </p:nvSpPr>
        <p:spPr>
          <a:xfrm>
            <a:off x="5612201" y="5659102"/>
            <a:ext cx="1353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/>
              <a:t>ФУНКЦИЯ COMPOSAVE ДЛЯ ПРЕДОТВРАЩЕНИЯ ЗАТВЕРДЕНИЯ КОМПОЗИТА</a:t>
            </a:r>
            <a:endParaRPr lang="it-IT" sz="800" dirty="0"/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74564C15-6ACE-81AC-861C-74F4558AA9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412" y="3268873"/>
            <a:ext cx="5463638" cy="1036534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77D63FC6-7079-5411-B584-969F7C3EF5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8268" y="716280"/>
            <a:ext cx="4062338" cy="228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022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-19049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37997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- НОЖНАЯ ПЕДАЛЬ</a:t>
            </a:r>
          </a:p>
          <a:p>
            <a:r>
              <a:rPr lang="ru-RU" dirty="0"/>
              <a:t>Вес  педали около 10 кг. (прочное металлическое основание), что позволяет позиниоционировать ее удобно на полу и работать с ней, не опасаясь случайных перемещений, которые созданиют сложности доктору. Педаль оснащена выдвижной подъёмной ручкой, помощью которой удобно перемещать педаль или убирать ручку при необходимости. Педаль может быть выполнена в 3х разных вариантах ( нажимная , и беспроводные варианты стандартной и нажимной версий - *optional ). Плата педали обработана специальным покрытыем для защиты от повреждений электронной платы при случайном контакте с водой</a:t>
            </a:r>
          </a:p>
          <a:p>
            <a:endParaRPr lang="ru-RU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dirty="0"/>
              <a:t> </a:t>
            </a:r>
            <a:r>
              <a:rPr lang="az-Cyrl-AZ" b="1" dirty="0"/>
              <a:t>НОЖНАЯ ПЕДАЛЬ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384810" y="552125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 descr="Immagine che contiene Controller di gioco&#10;&#10;Il contenuto generato dall'IA potrebbe non essere corretto.">
            <a:extLst>
              <a:ext uri="{FF2B5EF4-FFF2-40B4-BE49-F238E27FC236}">
                <a16:creationId xmlns:a16="http://schemas.microsoft.com/office/drawing/2014/main" id="{1001E752-70FF-ECCB-BA62-3E08E881BE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66" b="18231"/>
          <a:stretch/>
        </p:blipFill>
        <p:spPr>
          <a:xfrm>
            <a:off x="1333198" y="1268405"/>
            <a:ext cx="4808822" cy="421998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B8FB686-6A1E-6F5D-1697-5CD8B5C4DF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23" y="4848347"/>
            <a:ext cx="2467319" cy="145752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2975ABC-843B-0F7E-753B-E685D52DAB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263" y="4860830"/>
            <a:ext cx="2467319" cy="1457528"/>
          </a:xfrm>
          <a:prstGeom prst="rect">
            <a:avLst/>
          </a:prstGeom>
        </p:spPr>
      </p:pic>
      <p:sp>
        <p:nvSpPr>
          <p:cNvPr id="8" name="Arco 7">
            <a:extLst>
              <a:ext uri="{FF2B5EF4-FFF2-40B4-BE49-F238E27FC236}">
                <a16:creationId xmlns:a16="http://schemas.microsoft.com/office/drawing/2014/main" id="{84E07BFB-F3A1-FD53-ACBA-F90B9232DF4F}"/>
              </a:ext>
            </a:extLst>
          </p:cNvPr>
          <p:cNvSpPr/>
          <p:nvPr/>
        </p:nvSpPr>
        <p:spPr>
          <a:xfrm rot="13596816" flipV="1">
            <a:off x="4270903" y="4893082"/>
            <a:ext cx="568098" cy="556736"/>
          </a:xfrm>
          <a:prstGeom prst="arc">
            <a:avLst>
              <a:gd name="adj1" fmla="val 16200000"/>
              <a:gd name="adj2" fmla="val 454499"/>
            </a:avLst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Arco 18">
            <a:extLst>
              <a:ext uri="{FF2B5EF4-FFF2-40B4-BE49-F238E27FC236}">
                <a16:creationId xmlns:a16="http://schemas.microsoft.com/office/drawing/2014/main" id="{7020DB6C-3A63-A732-49F9-50E03A76D5DE}"/>
              </a:ext>
            </a:extLst>
          </p:cNvPr>
          <p:cNvSpPr/>
          <p:nvPr/>
        </p:nvSpPr>
        <p:spPr>
          <a:xfrm rot="13596816" flipV="1">
            <a:off x="4339296" y="4972836"/>
            <a:ext cx="449920" cy="419421"/>
          </a:xfrm>
          <a:prstGeom prst="arc">
            <a:avLst>
              <a:gd name="adj1" fmla="val 16200000"/>
              <a:gd name="adj2" fmla="val 454499"/>
            </a:avLst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Arco 19">
            <a:extLst>
              <a:ext uri="{FF2B5EF4-FFF2-40B4-BE49-F238E27FC236}">
                <a16:creationId xmlns:a16="http://schemas.microsoft.com/office/drawing/2014/main" id="{198E4965-0C8B-DBA8-5554-E5A3E49539FD}"/>
              </a:ext>
            </a:extLst>
          </p:cNvPr>
          <p:cNvSpPr/>
          <p:nvPr/>
        </p:nvSpPr>
        <p:spPr>
          <a:xfrm rot="13596816" flipV="1">
            <a:off x="4412845" y="5042353"/>
            <a:ext cx="302825" cy="280388"/>
          </a:xfrm>
          <a:prstGeom prst="arc">
            <a:avLst>
              <a:gd name="adj1" fmla="val 16200000"/>
              <a:gd name="adj2" fmla="val 454499"/>
            </a:avLst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Ovale 20">
            <a:extLst>
              <a:ext uri="{FF2B5EF4-FFF2-40B4-BE49-F238E27FC236}">
                <a16:creationId xmlns:a16="http://schemas.microsoft.com/office/drawing/2014/main" id="{9DC892E7-66CC-A959-9EC2-800333559826}"/>
              </a:ext>
            </a:extLst>
          </p:cNvPr>
          <p:cNvSpPr/>
          <p:nvPr/>
        </p:nvSpPr>
        <p:spPr>
          <a:xfrm>
            <a:off x="4516851" y="5098937"/>
            <a:ext cx="84098" cy="692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14581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37997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ЦВЕТА</a:t>
            </a:r>
            <a:endParaRPr lang="it-IT" dirty="0"/>
          </a:p>
          <a:p>
            <a:r>
              <a:rPr lang="ru-RU" dirty="0"/>
              <a:t> </a:t>
            </a:r>
          </a:p>
          <a:p>
            <a:r>
              <a:rPr lang="ru-RU" dirty="0"/>
              <a:t>Цветовая палитра : стандартные и спец. цвета (</a:t>
            </a:r>
            <a:r>
              <a:rPr lang="it-IT" dirty="0"/>
              <a:t>optional</a:t>
            </a:r>
            <a:r>
              <a:rPr lang="ru-RU" dirty="0"/>
              <a:t>)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dirty="0"/>
              <a:t> </a:t>
            </a:r>
            <a:r>
              <a:rPr lang="az-Cyrl-AZ" b="1" dirty="0"/>
              <a:t>ЦВЕТА 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384810" y="552125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AF15900E-F51F-7E70-9D5F-11AE71E25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3" y="2702067"/>
            <a:ext cx="3361765" cy="2792034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348C6C9B-9170-BF49-6CF1-33605F1B3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16" y="1279846"/>
            <a:ext cx="3437787" cy="287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4687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-19049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37997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ГАРАНТИЯ</a:t>
            </a:r>
          </a:p>
          <a:p>
            <a:r>
              <a:rPr lang="ru-RU" dirty="0"/>
              <a:t>ГАРАНТИЙНЫЙ СРОК - 4 ГОДА (БЕЗ ДОПЛАТ) НА ВСЕ ЧАСТИ ПРОИЗВОДИМЫЕ НА ЗАВОДЕ . НА КОМПОНЕНТЫ , ПРОИЗВОДИМЫХ СТОРОННИМИ ЗАВОДАМИ ДЕЙСТВУЕТ ГАРАНТИЯ ИX ПРОИЗВОДИТЕЛЯ</a:t>
            </a:r>
          </a:p>
          <a:p>
            <a:endParaRPr lang="ru-RU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dirty="0"/>
              <a:t> </a:t>
            </a:r>
            <a:r>
              <a:rPr lang="az-Cyrl-AZ" b="1" dirty="0"/>
              <a:t>ГАРАНТИЯ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384810" y="552125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 descr="Immagine che contiene testo, logo, Carattere, simbolo&#10;&#10;Il contenuto generato dall'IA potrebbe non essere corretto.">
            <a:extLst>
              <a:ext uri="{FF2B5EF4-FFF2-40B4-BE49-F238E27FC236}">
                <a16:creationId xmlns:a16="http://schemas.microsoft.com/office/drawing/2014/main" id="{E87ED107-3058-CAEB-99D0-C3A1DCC44D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" y="1103664"/>
            <a:ext cx="6284931" cy="2155731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E6F0FED4-AC0D-1E6E-5E73-81D72D27D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910" y="3221419"/>
            <a:ext cx="6313831" cy="219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422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1501</TotalTime>
  <Words>1885</Words>
  <Application>Microsoft Office PowerPoint</Application>
  <PresentationFormat>Widescreen</PresentationFormat>
  <Paragraphs>162</Paragraphs>
  <Slides>20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elena</dc:creator>
  <cp:lastModifiedBy>elena</cp:lastModifiedBy>
  <cp:revision>80</cp:revision>
  <cp:lastPrinted>2025-09-19T11:00:20Z</cp:lastPrinted>
  <dcterms:created xsi:type="dcterms:W3CDTF">2025-09-18T08:55:56Z</dcterms:created>
  <dcterms:modified xsi:type="dcterms:W3CDTF">2025-09-19T11:12:55Z</dcterms:modified>
</cp:coreProperties>
</file>